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0C1DADB-13E1-471A-974B-29F4CE2213CE}">
  <a:tblStyle styleId="{B0C1DADB-13E1-471A-974B-29F4CE2213C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10" Type="http://schemas.openxmlformats.org/officeDocument/2006/relationships/slide" Target="slides/slide4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dd351b7ca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dd351b7ca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dd351b7ca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dd351b7ca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Czech: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Greece: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solidFill>
                  <a:schemeClr val="dk1"/>
                </a:solidFill>
              </a:rPr>
              <a:t>In the last semester we have our internship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solidFill>
                  <a:schemeClr val="dk1"/>
                </a:solidFill>
              </a:rPr>
              <a:t>Lesson chains, some subjects are chained together, so if for example you don’t pass our lesson of Neurorehabilitation then you cant go to the neurology clinic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solidFill>
                  <a:schemeClr val="dk1"/>
                </a:solidFill>
              </a:rPr>
              <a:t>Our internship can be done at whatever facility we want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chemeClr val="dk1"/>
                </a:solidFill>
              </a:rPr>
              <a:t>6 lessons per semester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chemeClr val="dk1"/>
                </a:solidFill>
              </a:rPr>
              <a:t>We only have high school exams, and the score we get on those, it determines on which university we will go to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chemeClr val="dk1"/>
                </a:solidFill>
              </a:rPr>
              <a:t>Finland: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dd351b7ca7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dd351b7ca7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4.jpg"/><Relationship Id="rId7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5.jpg"/><Relationship Id="rId5" Type="http://schemas.openxmlformats.org/officeDocument/2006/relationships/image" Target="../media/image13.jpg"/><Relationship Id="rId6" Type="http://schemas.openxmlformats.org/officeDocument/2006/relationships/image" Target="../media/image11.jpg"/><Relationship Id="rId7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>
            <a:alpha val="53800"/>
          </a:srgbClr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57950" y="294925"/>
            <a:ext cx="8520600" cy="149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4000"/>
              <a:t>Differences in Bachelor’s studies among our countries</a:t>
            </a:r>
            <a:endParaRPr sz="4000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26074" l="0" r="0" t="20196"/>
          <a:stretch/>
        </p:blipFill>
        <p:spPr>
          <a:xfrm>
            <a:off x="2386453" y="1861625"/>
            <a:ext cx="4463597" cy="3197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zegedi Tudományegyetem | Extraordinary Erasmus+ scholarship" id="56" name="Google Shape;56;p13"/>
          <p:cNvPicPr preferRelativeResize="0"/>
          <p:nvPr/>
        </p:nvPicPr>
        <p:blipFill rotWithShape="1">
          <a:blip r:embed="rId4">
            <a:alphaModFix/>
          </a:blip>
          <a:srcRect b="13720" l="0" r="0" t="12391"/>
          <a:stretch/>
        </p:blipFill>
        <p:spPr>
          <a:xfrm>
            <a:off x="173025" y="1884525"/>
            <a:ext cx="1985600" cy="1042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y of Thessaly | University Info | 5 Masters in English -  Mastersportal.com"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025" y="3023775"/>
            <a:ext cx="992800" cy="9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6916075" y="2037875"/>
            <a:ext cx="2069700" cy="26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chemeClr val="dk1"/>
                </a:solidFill>
              </a:rPr>
              <a:t>Student’s: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chemeClr val="dk1"/>
                </a:solidFill>
              </a:rPr>
              <a:t>Ahonen Aleksi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chemeClr val="dk1"/>
                </a:solidFill>
              </a:rPr>
              <a:t>Chatziavraam Nikolaos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chemeClr val="dk1"/>
                </a:solidFill>
              </a:rPr>
              <a:t>Feitová Anna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chemeClr val="dk1"/>
                </a:solidFill>
              </a:rPr>
              <a:t>Koritsi Eleni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chemeClr val="dk1"/>
                </a:solidFill>
              </a:rPr>
              <a:t>Koponen Kristiina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5825" y="3023775"/>
            <a:ext cx="992800" cy="99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3028" y="4016584"/>
            <a:ext cx="1985601" cy="1042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>
            <a:alpha val="53800"/>
          </a:srgbClr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lag of Greece - Wikipedia"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1575" y="185025"/>
            <a:ext cx="1626900" cy="629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lag of the Czech Republic - Wikipedia"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5623" y="185025"/>
            <a:ext cx="1626900" cy="629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lag of Finland - Wikipedia"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08575" y="185025"/>
            <a:ext cx="1626900" cy="6290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8" name="Google Shape;68;p14"/>
          <p:cNvGraphicFramePr/>
          <p:nvPr/>
        </p:nvGraphicFramePr>
        <p:xfrm>
          <a:off x="560850" y="1021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{B0C1DADB-13E1-471A-974B-29F4CE2213CE}</a:tableStyleId>
              </a:tblPr>
              <a:tblGrid>
                <a:gridCol w="2127475"/>
                <a:gridCol w="2049000"/>
                <a:gridCol w="2092625"/>
                <a:gridCol w="2101300"/>
              </a:tblGrid>
              <a:tr h="84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How we get in the University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>
                          <a:solidFill>
                            <a:schemeClr val="dk1"/>
                          </a:solidFill>
                        </a:rPr>
                        <a:t>University exams </a:t>
                      </a:r>
                      <a:r>
                        <a:rPr lang="el">
                          <a:solidFill>
                            <a:schemeClr val="dk1"/>
                          </a:solidFill>
                        </a:rPr>
                        <a:t>(with interview) </a:t>
                      </a:r>
                      <a:r>
                        <a:rPr lang="el"/>
                        <a:t> </a:t>
                      </a:r>
                      <a:endParaRPr/>
                    </a:p>
                  </a:txBody>
                  <a:tcPr marT="45725" marB="45725" marR="91450" marL="91450"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>
                          <a:solidFill>
                            <a:schemeClr val="dk1"/>
                          </a:solidFill>
                        </a:rPr>
                        <a:t>High school exams (Panhellenic exams)</a:t>
                      </a:r>
                      <a:endParaRPr/>
                    </a:p>
                  </a:txBody>
                  <a:tcPr marT="45725" marB="45725" marR="91450" marL="91450"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l">
                          <a:solidFill>
                            <a:schemeClr val="dk1"/>
                          </a:solidFill>
                        </a:rPr>
                        <a:t>High school exams &amp; University exams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>
                    <a:lnR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</a:tr>
              <a:tr h="84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Cost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Free (except books)</a:t>
                      </a:r>
                      <a:endParaRPr/>
                    </a:p>
                  </a:txBody>
                  <a:tcPr marT="45725" marB="45725" marR="91450" marL="91450"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>
                          <a:solidFill>
                            <a:schemeClr val="dk1"/>
                          </a:solidFill>
                        </a:rPr>
                        <a:t>Free (everything is free books etc.)</a:t>
                      </a:r>
                      <a:endParaRPr/>
                    </a:p>
                  </a:txBody>
                  <a:tcPr marT="45725" marB="45725" marR="91450" marL="91450"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l">
                          <a:solidFill>
                            <a:schemeClr val="dk1"/>
                          </a:solidFill>
                        </a:rPr>
                        <a:t>Free (except books)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>
                    <a:lnR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</a:tr>
              <a:tr h="489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Scholarships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No</a:t>
                      </a:r>
                      <a:endParaRPr/>
                    </a:p>
                  </a:txBody>
                  <a:tcPr marT="45725" marB="45725" marR="91450" marL="91450"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No</a:t>
                      </a:r>
                      <a:endParaRPr/>
                    </a:p>
                  </a:txBody>
                  <a:tcPr marT="45725" marB="45725" marR="91450" marL="91450"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No</a:t>
                      </a:r>
                      <a:endParaRPr/>
                    </a:p>
                  </a:txBody>
                  <a:tcPr marT="45725" marB="45725" marR="91450" marL="91450">
                    <a:lnR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</a:tr>
              <a:tr h="489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Years of study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3 years</a:t>
                      </a:r>
                      <a:endParaRPr/>
                    </a:p>
                  </a:txBody>
                  <a:tcPr marT="45725" marB="45725" marR="91450" marL="91450"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4 years</a:t>
                      </a:r>
                      <a:endParaRPr/>
                    </a:p>
                  </a:txBody>
                  <a:tcPr marT="45725" marB="45725" marR="91450" marL="91450"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3,5 years</a:t>
                      </a:r>
                      <a:endParaRPr/>
                    </a:p>
                  </a:txBody>
                  <a:tcPr marT="45725" marB="45725" marR="91450" marL="91450">
                    <a:lnR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</a:tr>
              <a:tr h="489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Semesters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6 semesters</a:t>
                      </a:r>
                      <a:endParaRPr/>
                    </a:p>
                  </a:txBody>
                  <a:tcPr marT="45725" marB="45725" marR="91450" marL="91450"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8 semesters</a:t>
                      </a:r>
                      <a:endParaRPr/>
                    </a:p>
                  </a:txBody>
                  <a:tcPr marT="45725" marB="45725" marR="91450" marL="91450"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7 semesters</a:t>
                      </a:r>
                      <a:endParaRPr/>
                    </a:p>
                  </a:txBody>
                  <a:tcPr marT="45725" marB="45725" marR="91450" marL="91450">
                    <a:lnR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</a:tr>
              <a:tr h="489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Students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l">
                          <a:solidFill>
                            <a:schemeClr val="dk1"/>
                          </a:solidFill>
                        </a:rPr>
                        <a:t>~ 35</a:t>
                      </a:r>
                      <a:endParaRPr/>
                    </a:p>
                  </a:txBody>
                  <a:tcPr marT="45725" marB="45725" marR="91450" marL="91450"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~ 100</a:t>
                      </a:r>
                      <a:endParaRPr/>
                    </a:p>
                  </a:txBody>
                  <a:tcPr marT="45725" marB="45725" marR="91450" marL="91450"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~ 30-45</a:t>
                      </a:r>
                      <a:endParaRPr/>
                    </a:p>
                  </a:txBody>
                  <a:tcPr marT="45725" marB="45725" marR="91450" marL="91450">
                    <a:lnR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9" name="Google Shape;69;p14"/>
          <p:cNvSpPr txBox="1"/>
          <p:nvPr/>
        </p:nvSpPr>
        <p:spPr>
          <a:xfrm>
            <a:off x="592050" y="259025"/>
            <a:ext cx="18318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>
                <a:solidFill>
                  <a:schemeClr val="dk1"/>
                </a:solidFill>
              </a:rPr>
              <a:t>Differences in: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>
            <a:alpha val="53800"/>
          </a:srgbClr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lag of Greece - Wikipedia"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1575" y="185025"/>
            <a:ext cx="1626900" cy="629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lag of the Czech Republic - Wikipedia"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5623" y="185025"/>
            <a:ext cx="1626900" cy="629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lag of Finland - Wikipedia"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08575" y="185025"/>
            <a:ext cx="1626900" cy="6290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7" name="Google Shape;77;p15"/>
          <p:cNvGraphicFramePr/>
          <p:nvPr/>
        </p:nvGraphicFramePr>
        <p:xfrm>
          <a:off x="560850" y="1021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{B0C1DADB-13E1-471A-974B-29F4CE2213CE}</a:tableStyleId>
              </a:tblPr>
              <a:tblGrid>
                <a:gridCol w="2127475"/>
                <a:gridCol w="2049000"/>
                <a:gridCol w="2092625"/>
                <a:gridCol w="2101300"/>
              </a:tblGrid>
              <a:tr h="196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Forms of Study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10 - 12 per semester (theoretical and practical lessons)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Practical lessons are mandatory</a:t>
                      </a:r>
                      <a:endParaRPr/>
                    </a:p>
                  </a:txBody>
                  <a:tcPr marT="45725" marB="45725" marR="91450" marL="91450"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>
                          <a:solidFill>
                            <a:schemeClr val="dk1"/>
                          </a:solidFill>
                        </a:rPr>
                        <a:t>6 per semester (split in theory and lab)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>
                          <a:solidFill>
                            <a:schemeClr val="dk1"/>
                          </a:solidFill>
                        </a:rPr>
                        <a:t>Lab lessons are mandatory </a:t>
                      </a:r>
                      <a:endParaRPr/>
                    </a:p>
                  </a:txBody>
                  <a:tcPr marT="45725" marB="45725" marR="91450" marL="91450"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l">
                          <a:solidFill>
                            <a:schemeClr val="dk1"/>
                          </a:solidFill>
                        </a:rPr>
                        <a:t>6-8 per semester (split in theory and lab)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>
                          <a:solidFill>
                            <a:schemeClr val="dk1"/>
                          </a:solidFill>
                        </a:rPr>
                        <a:t>Lab lessons are mandatory</a:t>
                      </a:r>
                      <a:endParaRPr/>
                    </a:p>
                  </a:txBody>
                  <a:tcPr marT="45725" marB="45725" marR="91450" marL="91450">
                    <a:lnR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</a:tr>
              <a:tr h="196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Lesson Chains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No </a:t>
                      </a:r>
                      <a:endParaRPr/>
                    </a:p>
                  </a:txBody>
                  <a:tcPr marT="45725" marB="45725" marR="91450" marL="91450"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>
                          <a:solidFill>
                            <a:schemeClr val="dk1"/>
                          </a:solidFill>
                        </a:rPr>
                        <a:t>Yes</a:t>
                      </a:r>
                      <a:endParaRPr/>
                    </a:p>
                  </a:txBody>
                  <a:tcPr marT="45725" marB="45725" marR="91450" marL="91450"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No</a:t>
                      </a:r>
                      <a:endParaRPr/>
                    </a:p>
                  </a:txBody>
                  <a:tcPr marT="45725" marB="45725" marR="91450" marL="91450">
                    <a:lnR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</a:tr>
              <a:tr h="196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Clinical Lessons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Yes, from the 3</a:t>
                      </a:r>
                      <a:r>
                        <a:rPr baseline="30000" lang="el">
                          <a:solidFill>
                            <a:schemeClr val="dk1"/>
                          </a:solidFill>
                        </a:rPr>
                        <a:t>rd </a:t>
                      </a:r>
                      <a:r>
                        <a:rPr lang="el">
                          <a:solidFill>
                            <a:schemeClr val="dk1"/>
                          </a:solidFill>
                        </a:rPr>
                        <a:t>semester (8 hours per week) </a:t>
                      </a:r>
                      <a:endParaRPr/>
                    </a:p>
                  </a:txBody>
                  <a:tcPr marT="45725" marB="45725" marR="91450" marL="91450"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>
                          <a:solidFill>
                            <a:schemeClr val="dk1"/>
                          </a:solidFill>
                        </a:rPr>
                        <a:t>Yes, from the 4</a:t>
                      </a:r>
                      <a:r>
                        <a:rPr baseline="30000" lang="el">
                          <a:solidFill>
                            <a:schemeClr val="dk1"/>
                          </a:solidFill>
                        </a:rPr>
                        <a:t>th</a:t>
                      </a:r>
                      <a:r>
                        <a:rPr lang="el">
                          <a:solidFill>
                            <a:schemeClr val="dk1"/>
                          </a:solidFill>
                        </a:rPr>
                        <a:t> semester (12 hours per week)</a:t>
                      </a:r>
                      <a:endParaRPr/>
                    </a:p>
                  </a:txBody>
                  <a:tcPr marT="45725" marB="45725" marR="91450" marL="91450"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>
                          <a:solidFill>
                            <a:schemeClr val="dk1"/>
                          </a:solidFill>
                        </a:rPr>
                        <a:t>Yes, from 2</a:t>
                      </a:r>
                      <a:r>
                        <a:rPr baseline="30000" lang="el">
                          <a:solidFill>
                            <a:schemeClr val="dk1"/>
                          </a:solidFill>
                        </a:rPr>
                        <a:t>nd</a:t>
                      </a:r>
                      <a:r>
                        <a:rPr lang="el">
                          <a:solidFill>
                            <a:schemeClr val="dk1"/>
                          </a:solidFill>
                        </a:rPr>
                        <a:t> semester (12 hours per week)</a:t>
                      </a:r>
                      <a:endParaRPr/>
                    </a:p>
                  </a:txBody>
                  <a:tcPr marT="45725" marB="45725" marR="91450" marL="91450">
                    <a:lnR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</a:tr>
              <a:tr h="196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Internships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Yes, during semesters and 4 weeks during summer vacation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Not getting paid</a:t>
                      </a:r>
                      <a:endParaRPr/>
                    </a:p>
                  </a:txBody>
                  <a:tcPr marT="45725" marB="45725" marR="91450" marL="91450"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l">
                          <a:solidFill>
                            <a:schemeClr val="dk1"/>
                          </a:solidFill>
                        </a:rPr>
                        <a:t>Yes, in our last semester, 18 weeks in total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>
                          <a:solidFill>
                            <a:schemeClr val="dk1"/>
                          </a:solidFill>
                        </a:rPr>
                        <a:t>Get paid</a:t>
                      </a:r>
                      <a:endParaRPr/>
                    </a:p>
                  </a:txBody>
                  <a:tcPr marT="45725" marB="45725" marR="91450" marL="91450"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l">
                          <a:solidFill>
                            <a:schemeClr val="dk1"/>
                          </a:solidFill>
                        </a:rPr>
                        <a:t>Yes, in between semesters, 28 weeks (+3 +3)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>
                          <a:solidFill>
                            <a:schemeClr val="dk1"/>
                          </a:solidFill>
                        </a:rPr>
                        <a:t>Not getting paid</a:t>
                      </a:r>
                      <a:endParaRPr/>
                    </a:p>
                  </a:txBody>
                  <a:tcPr marT="45725" marB="45725" marR="91450" marL="91450">
                    <a:lnR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</a:tr>
              <a:tr h="196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>
                          <a:solidFill>
                            <a:schemeClr val="dk1"/>
                          </a:solidFill>
                        </a:rPr>
                        <a:t>State practice vs Private hospitals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Anywhere </a:t>
                      </a:r>
                      <a:endParaRPr/>
                    </a:p>
                  </a:txBody>
                  <a:tcPr marT="45725" marB="45725" marR="91450" marL="91450"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>
                          <a:solidFill>
                            <a:schemeClr val="dk1"/>
                          </a:solidFill>
                        </a:rPr>
                        <a:t>Anywhere</a:t>
                      </a:r>
                      <a:endParaRPr/>
                    </a:p>
                  </a:txBody>
                  <a:tcPr marT="45725" marB="45725" marR="91450" marL="91450"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>
                          <a:solidFill>
                            <a:schemeClr val="dk1"/>
                          </a:solidFill>
                        </a:rPr>
                        <a:t>Easier to state practice</a:t>
                      </a:r>
                      <a:endParaRPr/>
                    </a:p>
                  </a:txBody>
                  <a:tcPr marT="45725" marB="45725" marR="91450" marL="91450">
                    <a:lnR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5608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>
                        <a:alpha val="538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8" name="Google Shape;78;p15"/>
          <p:cNvSpPr txBox="1"/>
          <p:nvPr/>
        </p:nvSpPr>
        <p:spPr>
          <a:xfrm>
            <a:off x="560850" y="286825"/>
            <a:ext cx="18318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>
                <a:solidFill>
                  <a:schemeClr val="dk1"/>
                </a:solidFill>
              </a:rPr>
              <a:t>Differences in: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>
            <a:alpha val="53800"/>
          </a:srgbClr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/>
              <a:t>What did we like… </a:t>
            </a:r>
            <a:endParaRPr b="1"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700" y="1360500"/>
            <a:ext cx="2076450" cy="12458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Απαγορεύεται Τραβάς Φωτογραφίες Φωτογραφικό Προειδοποιητικό Σημάδι  Απεικόνιση Της Απαγόρευσης Της Διάνυσμα από ©lenasergpolll 388151118" id="85" name="Google Shape;85;p16"/>
          <p:cNvPicPr preferRelativeResize="0"/>
          <p:nvPr/>
        </p:nvPicPr>
        <p:blipFill rotWithShape="1">
          <a:blip r:embed="rId4">
            <a:alphaModFix/>
          </a:blip>
          <a:srcRect b="9779" l="0" r="0" t="0"/>
          <a:stretch/>
        </p:blipFill>
        <p:spPr>
          <a:xfrm>
            <a:off x="512475" y="2869775"/>
            <a:ext cx="2076450" cy="198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 rotWithShape="1">
          <a:blip r:embed="rId5">
            <a:alphaModFix/>
          </a:blip>
          <a:srcRect b="22875" l="0" r="0" t="0"/>
          <a:stretch/>
        </p:blipFill>
        <p:spPr>
          <a:xfrm>
            <a:off x="2697988" y="1097100"/>
            <a:ext cx="3064648" cy="1772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6">
            <a:alphaModFix/>
          </a:blip>
          <a:srcRect b="13381" l="0" r="0" t="26096"/>
          <a:stretch/>
        </p:blipFill>
        <p:spPr>
          <a:xfrm>
            <a:off x="5914475" y="1242875"/>
            <a:ext cx="2819674" cy="227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7">
            <a:alphaModFix/>
          </a:blip>
          <a:srcRect b="29606" l="0" r="0" t="29210"/>
          <a:stretch/>
        </p:blipFill>
        <p:spPr>
          <a:xfrm>
            <a:off x="3139138" y="3293550"/>
            <a:ext cx="2865727" cy="1481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