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Playfair Displ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gPe07ATj9RjHF+NphYV+iGpjBP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7.xml"/><Relationship Id="rId22" Type="http://schemas.openxmlformats.org/officeDocument/2006/relationships/font" Target="fonts/Lato-italic.fntdata"/><Relationship Id="rId10" Type="http://schemas.openxmlformats.org/officeDocument/2006/relationships/slide" Target="slides/slide6.xml"/><Relationship Id="rId21" Type="http://schemas.openxmlformats.org/officeDocument/2006/relationships/font" Target="fonts/Lato-bold.fntdata"/><Relationship Id="rId13" Type="http://schemas.openxmlformats.org/officeDocument/2006/relationships/font" Target="fonts/Raleway-bold.fntdata"/><Relationship Id="rId24" Type="http://customschemas.google.com/relationships/presentationmetadata" Target="metadata"/><Relationship Id="rId12" Type="http://schemas.openxmlformats.org/officeDocument/2006/relationships/font" Target="fonts/Raleway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5" Type="http://schemas.openxmlformats.org/officeDocument/2006/relationships/slide" Target="slides/slide1.xml"/><Relationship Id="rId19" Type="http://schemas.openxmlformats.org/officeDocument/2006/relationships/font" Target="fonts/PlayfairDisplay-boldItalic.fntdata"/><Relationship Id="rId6" Type="http://schemas.openxmlformats.org/officeDocument/2006/relationships/slide" Target="slides/slide2.xml"/><Relationship Id="rId18" Type="http://schemas.openxmlformats.org/officeDocument/2006/relationships/font" Target="fonts/PlayfairDisplay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bd84ded1b04e98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0bd84ded1b04e98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d9345db4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d9345db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6a6eb84008526f1f_5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g6a6eb84008526f1f_5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2" name="Google Shape;12;g6a6eb84008526f1f_5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g6a6eb84008526f1f_5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g6a6eb84008526f1f_55"/>
          <p:cNvSpPr txBox="1"/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5" name="Google Shape;15;g6a6eb84008526f1f_55"/>
          <p:cNvSpPr txBox="1"/>
          <p:nvPr>
            <p:ph idx="1" type="subTitle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g6a6eb84008526f1f_5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g6a6eb84008526f1f_119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75" name="Google Shape;75;g6a6eb84008526f1f_1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g6a6eb84008526f1f_1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g6a6eb84008526f1f_119"/>
          <p:cNvSpPr txBox="1"/>
          <p:nvPr>
            <p:ph hasCustomPrompt="1" type="title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g6a6eb84008526f1f_119"/>
          <p:cNvSpPr txBox="1"/>
          <p:nvPr>
            <p:ph idx="1" type="body"/>
          </p:nvPr>
        </p:nvSpPr>
        <p:spPr>
          <a:xfrm>
            <a:off x="972600" y="3030517"/>
            <a:ext cx="10251300" cy="210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g6a6eb84008526f1f_11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a6eb84008526f1f_12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a6eb84008526f1f_1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4" name="Google Shape;84;g6a6eb84008526f1f_12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5" name="Google Shape;85;g6a6eb84008526f1f_12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6a6eb84008526f1f_1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g6a6eb84008526f1f_1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g6a6eb84008526f1f_6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9" name="Google Shape;19;g6a6eb84008526f1f_6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g6a6eb84008526f1f_6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g6a6eb84008526f1f_63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g6a6eb84008526f1f_6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6a6eb84008526f1f_6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g6a6eb84008526f1f_6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6" name="Google Shape;26;g6a6eb84008526f1f_6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g6a6eb84008526f1f_6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g6a6eb84008526f1f_69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29" name="Google Shape;29;g6a6eb84008526f1f_69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0" name="Google Shape;30;g6a6eb84008526f1f_6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6a6eb84008526f1f_7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g6a6eb84008526f1f_7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4" name="Google Shape;34;g6a6eb84008526f1f_7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g6a6eb84008526f1f_7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g6a6eb84008526f1f_77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7" name="Google Shape;37;g6a6eb84008526f1f_77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8" name="Google Shape;38;g6a6eb84008526f1f_77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9" name="Google Shape;39;g6a6eb84008526f1f_7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6a6eb84008526f1f_8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g6a6eb84008526f1f_8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3" name="Google Shape;43;g6a6eb84008526f1f_8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g6a6eb84008526f1f_8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g6a6eb84008526f1f_86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46" name="Google Shape;46;g6a6eb84008526f1f_8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6a6eb84008526f1f_93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g6a6eb84008526f1f_9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0" name="Google Shape;50;g6a6eb84008526f1f_9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g6a6eb84008526f1f_9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g6a6eb84008526f1f_93"/>
          <p:cNvSpPr txBox="1"/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3" name="Google Shape;53;g6a6eb84008526f1f_93"/>
          <p:cNvSpPr txBox="1"/>
          <p:nvPr>
            <p:ph idx="1" type="body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4" name="Google Shape;54;g6a6eb84008526f1f_9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g6a6eb84008526f1f_101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57" name="Google Shape;57;g6a6eb84008526f1f_10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g6a6eb84008526f1f_10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g6a6eb84008526f1f_101"/>
          <p:cNvSpPr txBox="1"/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g6a6eb84008526f1f_10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a6eb84008526f1f_10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g6a6eb84008526f1f_10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4" name="Google Shape;64;g6a6eb84008526f1f_10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g6a6eb84008526f1f_10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g6a6eb84008526f1f_107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67" name="Google Shape;67;g6a6eb84008526f1f_107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" name="Google Shape;68;g6a6eb84008526f1f_107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9" name="Google Shape;69;g6a6eb84008526f1f_10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a6eb84008526f1f_116"/>
          <p:cNvSpPr txBox="1"/>
          <p:nvPr>
            <p:ph idx="1" type="body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72" name="Google Shape;72;g6a6eb84008526f1f_11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6a6eb84008526f1f_5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g6a6eb84008526f1f_5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g6a6eb84008526f1f_5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6.png"/><Relationship Id="rId6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6.jp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jpg"/><Relationship Id="rId5" Type="http://schemas.openxmlformats.org/officeDocument/2006/relationships/image" Target="../media/image5.jp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jpg"/><Relationship Id="rId10" Type="http://schemas.openxmlformats.org/officeDocument/2006/relationships/image" Target="../media/image25.jpg"/><Relationship Id="rId1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18.jpg"/><Relationship Id="rId9" Type="http://schemas.openxmlformats.org/officeDocument/2006/relationships/image" Target="../media/image17.jpg"/><Relationship Id="rId5" Type="http://schemas.openxmlformats.org/officeDocument/2006/relationships/image" Target="../media/image19.jpg"/><Relationship Id="rId6" Type="http://schemas.openxmlformats.org/officeDocument/2006/relationships/image" Target="../media/image21.jpg"/><Relationship Id="rId7" Type="http://schemas.openxmlformats.org/officeDocument/2006/relationships/image" Target="../media/image23.jpg"/><Relationship Id="rId8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1524000" y="440254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Holanová Pavlína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Kivim</a:t>
            </a:r>
            <a:r>
              <a:rPr lang="en-US"/>
              <a:t>äki Arttu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Rendl Michael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Roussi Eleftheria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Sina Suela </a:t>
            </a:r>
            <a:endParaRPr/>
          </a:p>
        </p:txBody>
      </p:sp>
      <p:sp>
        <p:nvSpPr>
          <p:cNvPr id="93" name="Google Shape;93;p1"/>
          <p:cNvSpPr txBox="1"/>
          <p:nvPr>
            <p:ph type="ctrTitle"/>
          </p:nvPr>
        </p:nvSpPr>
        <p:spPr>
          <a:xfrm>
            <a:off x="974400" y="1731164"/>
            <a:ext cx="102471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300">
                <a:latin typeface="Times New Roman"/>
                <a:ea typeface="Times New Roman"/>
                <a:cs typeface="Times New Roman"/>
                <a:sym typeface="Times New Roman"/>
              </a:rPr>
              <a:t>Who are the prominent pe</a:t>
            </a:r>
            <a:r>
              <a:rPr i="1" lang="en-US" sz="3300">
                <a:latin typeface="Times New Roman"/>
                <a:ea typeface="Times New Roman"/>
                <a:cs typeface="Times New Roman"/>
                <a:sym typeface="Times New Roman"/>
              </a:rPr>
              <a:t>rsonalities in rehabilitation and physiotherapy and what is their influence on the development of rehabilitation/physiotherapy practices in different countries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868" y="4372971"/>
            <a:ext cx="1403874" cy="140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7262" y="4534512"/>
            <a:ext cx="2058750" cy="108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4322" y="4691289"/>
            <a:ext cx="2497549" cy="7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03229" y="4372988"/>
            <a:ext cx="1493338" cy="14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4992000" y="6058250"/>
            <a:ext cx="22119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Group 4</a:t>
            </a:r>
            <a:endParaRPr i="1"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sitting on a massage table&#10;&#10;Description automatically generated"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11485" r="18015" t="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>
            <p:ph type="title"/>
          </p:nvPr>
        </p:nvSpPr>
        <p:spPr>
          <a:xfrm>
            <a:off x="83820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Finland</a:t>
            </a:r>
            <a:endParaRPr/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838200" y="2434201"/>
            <a:ext cx="3822189" cy="374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228631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900"/>
              <a:t>Hannu Luomajoki</a:t>
            </a:r>
            <a:endParaRPr sz="2900"/>
          </a:p>
          <a:p>
            <a:pPr indent="-228631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900"/>
              <a:t>OMT-therapist</a:t>
            </a:r>
            <a:endParaRPr/>
          </a:p>
          <a:p>
            <a:pPr indent="-228631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900"/>
              <a:t>Professor of Musculoskeletal physiotherapy master’s program in the University of Zürich, Switzerland since 2011</a:t>
            </a:r>
            <a:endParaRPr/>
          </a:p>
          <a:p>
            <a:pPr indent="-228631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900"/>
              <a:t>Associate professor of sports science faculty in the University of Jyväskylä</a:t>
            </a:r>
            <a:endParaRPr/>
          </a:p>
          <a:p>
            <a:pPr indent="-228631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900"/>
              <a:t>Achievements:</a:t>
            </a:r>
            <a:endParaRPr/>
          </a:p>
          <a:p>
            <a:pPr indent="-228631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900"/>
              <a:t>2008 Prestige of research (?) in the Switzerland</a:t>
            </a:r>
            <a:endParaRPr/>
          </a:p>
          <a:p>
            <a:pPr indent="-228631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900"/>
              <a:t>2014 Physiotherapist of the year in Finland</a:t>
            </a:r>
            <a:endParaRPr/>
          </a:p>
          <a:p>
            <a:pPr indent="-228631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900"/>
              <a:t>2018 Finland’s golden medallion of clinical work and research of pain in physiotherapy</a:t>
            </a:r>
            <a:endParaRPr/>
          </a:p>
          <a:p>
            <a:pPr indent="-228631" lvl="0" marL="28575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●"/>
            </a:pPr>
            <a:r>
              <a:rPr lang="en-US" sz="2900"/>
              <a:t>Written 13 books in different fields physiology and pain</a:t>
            </a:r>
            <a:endParaRPr sz="1100"/>
          </a:p>
        </p:txBody>
      </p:sp>
      <p:pic>
        <p:nvPicPr>
          <p:cNvPr descr="A person wearing glasses and a black and orange shirt&#10;&#10;Description automatically generated" id="108" name="Google Shape;10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" y="-54369"/>
            <a:ext cx="6912369" cy="6912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hand with thumb up&#10;&#10;Description automatically generated" id="109" name="Google Shape;109;p3"/>
          <p:cNvPicPr preferRelativeResize="0"/>
          <p:nvPr/>
        </p:nvPicPr>
        <p:blipFill rotWithShape="1">
          <a:blip r:embed="rId5">
            <a:alphaModFix/>
          </a:blip>
          <a:srcRect b="0" l="22274" r="22562" t="0"/>
          <a:stretch/>
        </p:blipFill>
        <p:spPr>
          <a:xfrm>
            <a:off x="5995894" y="-54369"/>
            <a:ext cx="6157047" cy="6912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0bd84ded1b04e98_4"/>
          <p:cNvSpPr txBox="1"/>
          <p:nvPr>
            <p:ph type="title"/>
          </p:nvPr>
        </p:nvSpPr>
        <p:spPr>
          <a:xfrm>
            <a:off x="4330498" y="438591"/>
            <a:ext cx="35310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Greece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5" name="Google Shape;115;g20bd84ded1b04e98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6372" y="438600"/>
            <a:ext cx="1070349" cy="71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20bd84ded1b04e98_4"/>
          <p:cNvSpPr txBox="1"/>
          <p:nvPr/>
        </p:nvSpPr>
        <p:spPr>
          <a:xfrm>
            <a:off x="7136125" y="1543481"/>
            <a:ext cx="4612200" cy="14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HIPPOCRATES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“Father </a:t>
            </a:r>
            <a:r>
              <a:rPr lang="en-US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of Medicine”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460-370 BC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Use of massage and manual therapy techniques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g20bd84ded1b04e98_4"/>
          <p:cNvSpPr txBox="1"/>
          <p:nvPr/>
        </p:nvSpPr>
        <p:spPr>
          <a:xfrm>
            <a:off x="7136116" y="3928475"/>
            <a:ext cx="4886400" cy="20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GALEN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129-216 AD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Detailed descriptions of the musculoskeletal system and understanding of muscle function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Use of massage and manual therapy techniques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g20bd84ded1b04e98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754" y="1543479"/>
            <a:ext cx="2102125" cy="309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0bd84ded1b04e98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0504" y="2720768"/>
            <a:ext cx="2102125" cy="3478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type="title"/>
          </p:nvPr>
        </p:nvSpPr>
        <p:spPr>
          <a:xfrm>
            <a:off x="4891350" y="365125"/>
            <a:ext cx="24093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Greece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4"/>
          <p:cNvSpPr txBox="1"/>
          <p:nvPr>
            <p:ph idx="1" type="body"/>
          </p:nvPr>
        </p:nvSpPr>
        <p:spPr>
          <a:xfrm>
            <a:off x="171692" y="3670351"/>
            <a:ext cx="5071200" cy="28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Senior instructor of bobath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Instructor of Sensory Integration and PNF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Specialized in Pediatric phys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iotherapy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Organizator of many courses and workshops of NDT-Bobath and baby NDT-Bobath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275823" y="3120139"/>
            <a:ext cx="448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ATHINA GEORGIADOU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6472375" y="3670350"/>
            <a:ext cx="53172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PNF instructor </a:t>
            </a:r>
            <a:endParaRPr sz="2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Trained in Manual Therapy Techniques, Mackenzie, Mulligan, Motor Learning and Motor Control </a:t>
            </a:r>
            <a:endParaRPr sz="2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Specialized in rehabilitation of amputees and hemiplegic patients and idiopathic skoliosis</a:t>
            </a:r>
            <a:endParaRPr sz="2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6281112" y="3120152"/>
            <a:ext cx="59109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MAUROMOUSTAKOS SAVVAS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0988" y="982825"/>
            <a:ext cx="2951125" cy="19849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0" name="Google Shape;13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8113" y="1135225"/>
            <a:ext cx="2437436" cy="18325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1" name="Google Shape;13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2784" y="365125"/>
            <a:ext cx="926368" cy="61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Czech Republic</a:t>
            </a:r>
            <a:endParaRPr/>
          </a:p>
        </p:txBody>
      </p:sp>
      <p:sp>
        <p:nvSpPr>
          <p:cNvPr id="137" name="Google Shape;13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MUDr. Karel Lewit DrSc.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Prague Myoskeletal school, manipulation therapy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MUDr. Vladimír Janda DrSc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Prague Myoskeletal school and had a big impact on founding Physiotherapy department at 3.LF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Vertebrogenic dysfunctions, Muscle strength test, Cross-section syndrome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 MUDr. František Velé CSc.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Prague Myoskeletal school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Kinesiology and Neurological rehabilitation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8" name="Google Shape;1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7775" y="3512675"/>
            <a:ext cx="3789875" cy="317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0185" y="4031025"/>
            <a:ext cx="2117591" cy="262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45700" y="460222"/>
            <a:ext cx="2167525" cy="3006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3625" y="574997"/>
            <a:ext cx="1358926" cy="90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d9345db48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Czech Republic</a:t>
            </a:r>
            <a:endParaRPr/>
          </a:p>
        </p:txBody>
      </p:sp>
      <p:sp>
        <p:nvSpPr>
          <p:cNvPr id="147" name="Google Shape;147;g2dd9345db48_0_0"/>
          <p:cNvSpPr txBox="1"/>
          <p:nvPr>
            <p:ph idx="1" type="body"/>
          </p:nvPr>
        </p:nvSpPr>
        <p:spPr>
          <a:xfrm>
            <a:off x="838200" y="17817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MUDr. Václav Vojta DrSc.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-"/>
            </a:pPr>
            <a:r>
              <a:rPr lang="en-US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Principles of Reflex Locomotion for children with cerebral Palsy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PaedDr. Pavel Kolář PhD.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-"/>
            </a:pPr>
            <a:r>
              <a:rPr lang="en-US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Dynamic Neuromuscular Stabilisation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g2dd9345db4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4750" y="994575"/>
            <a:ext cx="3242700" cy="474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dd9345db4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4201" y="3782800"/>
            <a:ext cx="3982800" cy="26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dd9345db48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3625" y="574997"/>
            <a:ext cx="1358926" cy="90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/>
          <p:nvPr>
            <p:ph type="title"/>
          </p:nvPr>
        </p:nvSpPr>
        <p:spPr>
          <a:xfrm>
            <a:off x="1369674" y="2425450"/>
            <a:ext cx="809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Experiences we found interesting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898249"/>
            <a:ext cx="2105524" cy="28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0324" y="3898233"/>
            <a:ext cx="2105524" cy="280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8249" y="3898229"/>
            <a:ext cx="2105524" cy="280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399" y="191170"/>
            <a:ext cx="3029402" cy="227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6174" y="3898229"/>
            <a:ext cx="2105526" cy="280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84100" y="3898213"/>
            <a:ext cx="2105524" cy="28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9">
            <a:alphaModFix/>
          </a:blip>
          <a:srcRect b="11036" l="0" r="0" t="13983"/>
          <a:stretch/>
        </p:blipFill>
        <p:spPr>
          <a:xfrm>
            <a:off x="9184100" y="191175"/>
            <a:ext cx="2187516" cy="354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41601" y="191175"/>
            <a:ext cx="1704034" cy="227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30937" y="191183"/>
            <a:ext cx="1704027" cy="2272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06200" y="191175"/>
            <a:ext cx="1704027" cy="2272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2024-05-15T07:34:04Z</dcterms:created>
</cp:coreProperties>
</file>