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65" d="100"/>
          <a:sy n="65" d="100"/>
        </p:scale>
        <p:origin x="93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1041AA2-4648-4E1B-31FA-A0C767BE0BFE}"/>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810EC74B-DF09-E1B0-7553-0BF41E2EAE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D72F0274-9C12-9D3F-93ED-28A53B8E8E4F}"/>
              </a:ext>
            </a:extLst>
          </p:cNvPr>
          <p:cNvSpPr>
            <a:spLocks noGrp="1"/>
          </p:cNvSpPr>
          <p:nvPr>
            <p:ph type="dt" sz="half" idx="10"/>
          </p:nvPr>
        </p:nvSpPr>
        <p:spPr/>
        <p:txBody>
          <a:bodyPr/>
          <a:lstStyle/>
          <a:p>
            <a:fld id="{64DBC3E9-5146-41AC-B3A2-0D06C73A1919}" type="datetimeFigureOut">
              <a:rPr lang="el-GR" smtClean="0"/>
              <a:t>17/5/2024</a:t>
            </a:fld>
            <a:endParaRPr lang="el-GR"/>
          </a:p>
        </p:txBody>
      </p:sp>
      <p:sp>
        <p:nvSpPr>
          <p:cNvPr id="5" name="Θέση υποσέλιδου 4">
            <a:extLst>
              <a:ext uri="{FF2B5EF4-FFF2-40B4-BE49-F238E27FC236}">
                <a16:creationId xmlns:a16="http://schemas.microsoft.com/office/drawing/2014/main" id="{8FD26C55-15EC-2E76-64A4-3393812A10D9}"/>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A513395C-F95B-C2D3-BC47-D27AA356A210}"/>
              </a:ext>
            </a:extLst>
          </p:cNvPr>
          <p:cNvSpPr>
            <a:spLocks noGrp="1"/>
          </p:cNvSpPr>
          <p:nvPr>
            <p:ph type="sldNum" sz="quarter" idx="12"/>
          </p:nvPr>
        </p:nvSpPr>
        <p:spPr/>
        <p:txBody>
          <a:bodyPr/>
          <a:lstStyle/>
          <a:p>
            <a:fld id="{BC781FA3-DFF4-45CA-AB26-26876365B4D6}" type="slidenum">
              <a:rPr lang="el-GR" smtClean="0"/>
              <a:t>‹#›</a:t>
            </a:fld>
            <a:endParaRPr lang="el-GR"/>
          </a:p>
        </p:txBody>
      </p:sp>
    </p:spTree>
    <p:extLst>
      <p:ext uri="{BB962C8B-B14F-4D97-AF65-F5344CB8AC3E}">
        <p14:creationId xmlns:p14="http://schemas.microsoft.com/office/powerpoint/2010/main" val="37340788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EEB52A1-E77F-9D48-25B5-30403F5A6BAA}"/>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4287DE80-D514-F207-FC6C-EC967466781E}"/>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EF653623-25CE-6B5E-33B8-7759FCAE0F18}"/>
              </a:ext>
            </a:extLst>
          </p:cNvPr>
          <p:cNvSpPr>
            <a:spLocks noGrp="1"/>
          </p:cNvSpPr>
          <p:nvPr>
            <p:ph type="dt" sz="half" idx="10"/>
          </p:nvPr>
        </p:nvSpPr>
        <p:spPr/>
        <p:txBody>
          <a:bodyPr/>
          <a:lstStyle/>
          <a:p>
            <a:fld id="{64DBC3E9-5146-41AC-B3A2-0D06C73A1919}" type="datetimeFigureOut">
              <a:rPr lang="el-GR" smtClean="0"/>
              <a:t>17/5/2024</a:t>
            </a:fld>
            <a:endParaRPr lang="el-GR"/>
          </a:p>
        </p:txBody>
      </p:sp>
      <p:sp>
        <p:nvSpPr>
          <p:cNvPr id="5" name="Θέση υποσέλιδου 4">
            <a:extLst>
              <a:ext uri="{FF2B5EF4-FFF2-40B4-BE49-F238E27FC236}">
                <a16:creationId xmlns:a16="http://schemas.microsoft.com/office/drawing/2014/main" id="{A54150EC-C631-950C-D4EC-6BD95D372086}"/>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1992B321-66DA-E0D5-E66C-F55373B7E6B3}"/>
              </a:ext>
            </a:extLst>
          </p:cNvPr>
          <p:cNvSpPr>
            <a:spLocks noGrp="1"/>
          </p:cNvSpPr>
          <p:nvPr>
            <p:ph type="sldNum" sz="quarter" idx="12"/>
          </p:nvPr>
        </p:nvSpPr>
        <p:spPr/>
        <p:txBody>
          <a:bodyPr/>
          <a:lstStyle/>
          <a:p>
            <a:fld id="{BC781FA3-DFF4-45CA-AB26-26876365B4D6}" type="slidenum">
              <a:rPr lang="el-GR" smtClean="0"/>
              <a:t>‹#›</a:t>
            </a:fld>
            <a:endParaRPr lang="el-GR"/>
          </a:p>
        </p:txBody>
      </p:sp>
    </p:spTree>
    <p:extLst>
      <p:ext uri="{BB962C8B-B14F-4D97-AF65-F5344CB8AC3E}">
        <p14:creationId xmlns:p14="http://schemas.microsoft.com/office/powerpoint/2010/main" val="9550345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F80C4A02-9F1E-7511-1225-633FE9507B19}"/>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E2F597D4-B306-E28D-23F5-AFD105B90972}"/>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4222CD02-B27B-CFAD-C14F-F3602595E7A6}"/>
              </a:ext>
            </a:extLst>
          </p:cNvPr>
          <p:cNvSpPr>
            <a:spLocks noGrp="1"/>
          </p:cNvSpPr>
          <p:nvPr>
            <p:ph type="dt" sz="half" idx="10"/>
          </p:nvPr>
        </p:nvSpPr>
        <p:spPr/>
        <p:txBody>
          <a:bodyPr/>
          <a:lstStyle/>
          <a:p>
            <a:fld id="{64DBC3E9-5146-41AC-B3A2-0D06C73A1919}" type="datetimeFigureOut">
              <a:rPr lang="el-GR" smtClean="0"/>
              <a:t>17/5/2024</a:t>
            </a:fld>
            <a:endParaRPr lang="el-GR"/>
          </a:p>
        </p:txBody>
      </p:sp>
      <p:sp>
        <p:nvSpPr>
          <p:cNvPr id="5" name="Θέση υποσέλιδου 4">
            <a:extLst>
              <a:ext uri="{FF2B5EF4-FFF2-40B4-BE49-F238E27FC236}">
                <a16:creationId xmlns:a16="http://schemas.microsoft.com/office/drawing/2014/main" id="{FB1ED0F7-3356-AFDC-3CE9-538D36A96732}"/>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FBD47B4A-CE84-418B-F2DB-B30295A3BA7C}"/>
              </a:ext>
            </a:extLst>
          </p:cNvPr>
          <p:cNvSpPr>
            <a:spLocks noGrp="1"/>
          </p:cNvSpPr>
          <p:nvPr>
            <p:ph type="sldNum" sz="quarter" idx="12"/>
          </p:nvPr>
        </p:nvSpPr>
        <p:spPr/>
        <p:txBody>
          <a:bodyPr/>
          <a:lstStyle/>
          <a:p>
            <a:fld id="{BC781FA3-DFF4-45CA-AB26-26876365B4D6}" type="slidenum">
              <a:rPr lang="el-GR" smtClean="0"/>
              <a:t>‹#›</a:t>
            </a:fld>
            <a:endParaRPr lang="el-GR"/>
          </a:p>
        </p:txBody>
      </p:sp>
    </p:spTree>
    <p:extLst>
      <p:ext uri="{BB962C8B-B14F-4D97-AF65-F5344CB8AC3E}">
        <p14:creationId xmlns:p14="http://schemas.microsoft.com/office/powerpoint/2010/main" val="37257514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EB8DAD6-2E7A-7B1F-1A71-011D91F75153}"/>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94B91D25-A55C-FAFC-631E-0472A4C6D8F4}"/>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CE091BC1-55EE-5D52-B4CF-40DB41BEABF9}"/>
              </a:ext>
            </a:extLst>
          </p:cNvPr>
          <p:cNvSpPr>
            <a:spLocks noGrp="1"/>
          </p:cNvSpPr>
          <p:nvPr>
            <p:ph type="dt" sz="half" idx="10"/>
          </p:nvPr>
        </p:nvSpPr>
        <p:spPr/>
        <p:txBody>
          <a:bodyPr/>
          <a:lstStyle/>
          <a:p>
            <a:fld id="{64DBC3E9-5146-41AC-B3A2-0D06C73A1919}" type="datetimeFigureOut">
              <a:rPr lang="el-GR" smtClean="0"/>
              <a:t>17/5/2024</a:t>
            </a:fld>
            <a:endParaRPr lang="el-GR"/>
          </a:p>
        </p:txBody>
      </p:sp>
      <p:sp>
        <p:nvSpPr>
          <p:cNvPr id="5" name="Θέση υποσέλιδου 4">
            <a:extLst>
              <a:ext uri="{FF2B5EF4-FFF2-40B4-BE49-F238E27FC236}">
                <a16:creationId xmlns:a16="http://schemas.microsoft.com/office/drawing/2014/main" id="{1E4D61CF-2556-3722-CC99-15B6EEDE05E6}"/>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E35D8506-2F2C-F556-C7E9-8EAE752BBA56}"/>
              </a:ext>
            </a:extLst>
          </p:cNvPr>
          <p:cNvSpPr>
            <a:spLocks noGrp="1"/>
          </p:cNvSpPr>
          <p:nvPr>
            <p:ph type="sldNum" sz="quarter" idx="12"/>
          </p:nvPr>
        </p:nvSpPr>
        <p:spPr/>
        <p:txBody>
          <a:bodyPr/>
          <a:lstStyle/>
          <a:p>
            <a:fld id="{BC781FA3-DFF4-45CA-AB26-26876365B4D6}" type="slidenum">
              <a:rPr lang="el-GR" smtClean="0"/>
              <a:t>‹#›</a:t>
            </a:fld>
            <a:endParaRPr lang="el-GR"/>
          </a:p>
        </p:txBody>
      </p:sp>
    </p:spTree>
    <p:extLst>
      <p:ext uri="{BB962C8B-B14F-4D97-AF65-F5344CB8AC3E}">
        <p14:creationId xmlns:p14="http://schemas.microsoft.com/office/powerpoint/2010/main" val="41199499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CC96082-CD37-A888-40F3-F035C50299F8}"/>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1287B176-7F4D-C9B2-0DDA-EEEC28B1D13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3B2C5C9F-604D-D054-4A2E-3C4A04B0ADD8}"/>
              </a:ext>
            </a:extLst>
          </p:cNvPr>
          <p:cNvSpPr>
            <a:spLocks noGrp="1"/>
          </p:cNvSpPr>
          <p:nvPr>
            <p:ph type="dt" sz="half" idx="10"/>
          </p:nvPr>
        </p:nvSpPr>
        <p:spPr/>
        <p:txBody>
          <a:bodyPr/>
          <a:lstStyle/>
          <a:p>
            <a:fld id="{64DBC3E9-5146-41AC-B3A2-0D06C73A1919}" type="datetimeFigureOut">
              <a:rPr lang="el-GR" smtClean="0"/>
              <a:t>17/5/2024</a:t>
            </a:fld>
            <a:endParaRPr lang="el-GR"/>
          </a:p>
        </p:txBody>
      </p:sp>
      <p:sp>
        <p:nvSpPr>
          <p:cNvPr id="5" name="Θέση υποσέλιδου 4">
            <a:extLst>
              <a:ext uri="{FF2B5EF4-FFF2-40B4-BE49-F238E27FC236}">
                <a16:creationId xmlns:a16="http://schemas.microsoft.com/office/drawing/2014/main" id="{650795C4-B2CE-0061-C061-F5A6076888FC}"/>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5BBF06A8-9C49-2271-4E88-42CA0F202AFE}"/>
              </a:ext>
            </a:extLst>
          </p:cNvPr>
          <p:cNvSpPr>
            <a:spLocks noGrp="1"/>
          </p:cNvSpPr>
          <p:nvPr>
            <p:ph type="sldNum" sz="quarter" idx="12"/>
          </p:nvPr>
        </p:nvSpPr>
        <p:spPr/>
        <p:txBody>
          <a:bodyPr/>
          <a:lstStyle/>
          <a:p>
            <a:fld id="{BC781FA3-DFF4-45CA-AB26-26876365B4D6}" type="slidenum">
              <a:rPr lang="el-GR" smtClean="0"/>
              <a:t>‹#›</a:t>
            </a:fld>
            <a:endParaRPr lang="el-GR"/>
          </a:p>
        </p:txBody>
      </p:sp>
    </p:spTree>
    <p:extLst>
      <p:ext uri="{BB962C8B-B14F-4D97-AF65-F5344CB8AC3E}">
        <p14:creationId xmlns:p14="http://schemas.microsoft.com/office/powerpoint/2010/main" val="27000082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0E793AF-B06A-6314-D194-34032C47DF16}"/>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BC18D9F0-7672-EF90-8656-8F5E63BCDBBD}"/>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id="{0B2185BF-9676-B93E-F31D-56CF17322041}"/>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id="{295C467F-B2D5-AB9A-0EF2-298813D539C3}"/>
              </a:ext>
            </a:extLst>
          </p:cNvPr>
          <p:cNvSpPr>
            <a:spLocks noGrp="1"/>
          </p:cNvSpPr>
          <p:nvPr>
            <p:ph type="dt" sz="half" idx="10"/>
          </p:nvPr>
        </p:nvSpPr>
        <p:spPr/>
        <p:txBody>
          <a:bodyPr/>
          <a:lstStyle/>
          <a:p>
            <a:fld id="{64DBC3E9-5146-41AC-B3A2-0D06C73A1919}" type="datetimeFigureOut">
              <a:rPr lang="el-GR" smtClean="0"/>
              <a:t>17/5/2024</a:t>
            </a:fld>
            <a:endParaRPr lang="el-GR"/>
          </a:p>
        </p:txBody>
      </p:sp>
      <p:sp>
        <p:nvSpPr>
          <p:cNvPr id="6" name="Θέση υποσέλιδου 5">
            <a:extLst>
              <a:ext uri="{FF2B5EF4-FFF2-40B4-BE49-F238E27FC236}">
                <a16:creationId xmlns:a16="http://schemas.microsoft.com/office/drawing/2014/main" id="{786DAE9B-C3BB-AC92-3DE8-951ADC7B6E6A}"/>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2FD6A3C2-1BA2-63C2-4D4F-3F6FA1B15BB0}"/>
              </a:ext>
            </a:extLst>
          </p:cNvPr>
          <p:cNvSpPr>
            <a:spLocks noGrp="1"/>
          </p:cNvSpPr>
          <p:nvPr>
            <p:ph type="sldNum" sz="quarter" idx="12"/>
          </p:nvPr>
        </p:nvSpPr>
        <p:spPr/>
        <p:txBody>
          <a:bodyPr/>
          <a:lstStyle/>
          <a:p>
            <a:fld id="{BC781FA3-DFF4-45CA-AB26-26876365B4D6}" type="slidenum">
              <a:rPr lang="el-GR" smtClean="0"/>
              <a:t>‹#›</a:t>
            </a:fld>
            <a:endParaRPr lang="el-GR"/>
          </a:p>
        </p:txBody>
      </p:sp>
    </p:spTree>
    <p:extLst>
      <p:ext uri="{BB962C8B-B14F-4D97-AF65-F5344CB8AC3E}">
        <p14:creationId xmlns:p14="http://schemas.microsoft.com/office/powerpoint/2010/main" val="531195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E87DC45-88C1-21B4-8A60-F7B6C0928AB2}"/>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5C94E30B-A504-C989-76F7-9C5E6D966A3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A066D351-3EA8-6172-7B58-3AD2557A5782}"/>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4AFBAE3D-5765-6DDB-4A08-E8D85F75C9E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23E0B23B-C91B-4683-BFB6-7B7798EE95DA}"/>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C43F1736-F611-C840-0B3D-02E668760847}"/>
              </a:ext>
            </a:extLst>
          </p:cNvPr>
          <p:cNvSpPr>
            <a:spLocks noGrp="1"/>
          </p:cNvSpPr>
          <p:nvPr>
            <p:ph type="dt" sz="half" idx="10"/>
          </p:nvPr>
        </p:nvSpPr>
        <p:spPr/>
        <p:txBody>
          <a:bodyPr/>
          <a:lstStyle/>
          <a:p>
            <a:fld id="{64DBC3E9-5146-41AC-B3A2-0D06C73A1919}" type="datetimeFigureOut">
              <a:rPr lang="el-GR" smtClean="0"/>
              <a:t>17/5/2024</a:t>
            </a:fld>
            <a:endParaRPr lang="el-GR"/>
          </a:p>
        </p:txBody>
      </p:sp>
      <p:sp>
        <p:nvSpPr>
          <p:cNvPr id="8" name="Θέση υποσέλιδου 7">
            <a:extLst>
              <a:ext uri="{FF2B5EF4-FFF2-40B4-BE49-F238E27FC236}">
                <a16:creationId xmlns:a16="http://schemas.microsoft.com/office/drawing/2014/main" id="{61D5CFB5-082A-9ACE-0769-D03EB5F429A1}"/>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AA79840C-28F8-E77C-6FA8-B243174E7F99}"/>
              </a:ext>
            </a:extLst>
          </p:cNvPr>
          <p:cNvSpPr>
            <a:spLocks noGrp="1"/>
          </p:cNvSpPr>
          <p:nvPr>
            <p:ph type="sldNum" sz="quarter" idx="12"/>
          </p:nvPr>
        </p:nvSpPr>
        <p:spPr/>
        <p:txBody>
          <a:bodyPr/>
          <a:lstStyle/>
          <a:p>
            <a:fld id="{BC781FA3-DFF4-45CA-AB26-26876365B4D6}" type="slidenum">
              <a:rPr lang="el-GR" smtClean="0"/>
              <a:t>‹#›</a:t>
            </a:fld>
            <a:endParaRPr lang="el-GR"/>
          </a:p>
        </p:txBody>
      </p:sp>
    </p:spTree>
    <p:extLst>
      <p:ext uri="{BB962C8B-B14F-4D97-AF65-F5344CB8AC3E}">
        <p14:creationId xmlns:p14="http://schemas.microsoft.com/office/powerpoint/2010/main" val="23491638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DBB8DE1-4B6E-0975-148C-1490F78995AF}"/>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209248B1-2279-0A28-5E4E-C50D1C4C571F}"/>
              </a:ext>
            </a:extLst>
          </p:cNvPr>
          <p:cNvSpPr>
            <a:spLocks noGrp="1"/>
          </p:cNvSpPr>
          <p:nvPr>
            <p:ph type="dt" sz="half" idx="10"/>
          </p:nvPr>
        </p:nvSpPr>
        <p:spPr/>
        <p:txBody>
          <a:bodyPr/>
          <a:lstStyle/>
          <a:p>
            <a:fld id="{64DBC3E9-5146-41AC-B3A2-0D06C73A1919}" type="datetimeFigureOut">
              <a:rPr lang="el-GR" smtClean="0"/>
              <a:t>17/5/2024</a:t>
            </a:fld>
            <a:endParaRPr lang="el-GR"/>
          </a:p>
        </p:txBody>
      </p:sp>
      <p:sp>
        <p:nvSpPr>
          <p:cNvPr id="4" name="Θέση υποσέλιδου 3">
            <a:extLst>
              <a:ext uri="{FF2B5EF4-FFF2-40B4-BE49-F238E27FC236}">
                <a16:creationId xmlns:a16="http://schemas.microsoft.com/office/drawing/2014/main" id="{9DAFB58B-32CE-EB6F-5DD2-747E98286AE1}"/>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7B03246C-6994-F70F-B6A4-0FE99D78C8C5}"/>
              </a:ext>
            </a:extLst>
          </p:cNvPr>
          <p:cNvSpPr>
            <a:spLocks noGrp="1"/>
          </p:cNvSpPr>
          <p:nvPr>
            <p:ph type="sldNum" sz="quarter" idx="12"/>
          </p:nvPr>
        </p:nvSpPr>
        <p:spPr/>
        <p:txBody>
          <a:bodyPr/>
          <a:lstStyle/>
          <a:p>
            <a:fld id="{BC781FA3-DFF4-45CA-AB26-26876365B4D6}" type="slidenum">
              <a:rPr lang="el-GR" smtClean="0"/>
              <a:t>‹#›</a:t>
            </a:fld>
            <a:endParaRPr lang="el-GR"/>
          </a:p>
        </p:txBody>
      </p:sp>
    </p:spTree>
    <p:extLst>
      <p:ext uri="{BB962C8B-B14F-4D97-AF65-F5344CB8AC3E}">
        <p14:creationId xmlns:p14="http://schemas.microsoft.com/office/powerpoint/2010/main" val="36577663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05BF8C31-48DA-39F2-2FDD-ADFE3A983D11}"/>
              </a:ext>
            </a:extLst>
          </p:cNvPr>
          <p:cNvSpPr>
            <a:spLocks noGrp="1"/>
          </p:cNvSpPr>
          <p:nvPr>
            <p:ph type="dt" sz="half" idx="10"/>
          </p:nvPr>
        </p:nvSpPr>
        <p:spPr/>
        <p:txBody>
          <a:bodyPr/>
          <a:lstStyle/>
          <a:p>
            <a:fld id="{64DBC3E9-5146-41AC-B3A2-0D06C73A1919}" type="datetimeFigureOut">
              <a:rPr lang="el-GR" smtClean="0"/>
              <a:t>17/5/2024</a:t>
            </a:fld>
            <a:endParaRPr lang="el-GR"/>
          </a:p>
        </p:txBody>
      </p:sp>
      <p:sp>
        <p:nvSpPr>
          <p:cNvPr id="3" name="Θέση υποσέλιδου 2">
            <a:extLst>
              <a:ext uri="{FF2B5EF4-FFF2-40B4-BE49-F238E27FC236}">
                <a16:creationId xmlns:a16="http://schemas.microsoft.com/office/drawing/2014/main" id="{0E9F17DA-73D9-E487-5725-17C81A39ED82}"/>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CA5698E0-E5EA-6D3D-E7FE-16584D8B4E94}"/>
              </a:ext>
            </a:extLst>
          </p:cNvPr>
          <p:cNvSpPr>
            <a:spLocks noGrp="1"/>
          </p:cNvSpPr>
          <p:nvPr>
            <p:ph type="sldNum" sz="quarter" idx="12"/>
          </p:nvPr>
        </p:nvSpPr>
        <p:spPr/>
        <p:txBody>
          <a:bodyPr/>
          <a:lstStyle/>
          <a:p>
            <a:fld id="{BC781FA3-DFF4-45CA-AB26-26876365B4D6}" type="slidenum">
              <a:rPr lang="el-GR" smtClean="0"/>
              <a:t>‹#›</a:t>
            </a:fld>
            <a:endParaRPr lang="el-GR"/>
          </a:p>
        </p:txBody>
      </p:sp>
    </p:spTree>
    <p:extLst>
      <p:ext uri="{BB962C8B-B14F-4D97-AF65-F5344CB8AC3E}">
        <p14:creationId xmlns:p14="http://schemas.microsoft.com/office/powerpoint/2010/main" val="8944031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E0E9A37-A622-83A8-B64E-F7B24EB9B9FB}"/>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EB4FEC64-61DC-989E-1F6B-4B38152964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654EE304-097E-E41E-332F-553FF31347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822274CE-226C-F07A-BFE3-46BD4E7901E2}"/>
              </a:ext>
            </a:extLst>
          </p:cNvPr>
          <p:cNvSpPr>
            <a:spLocks noGrp="1"/>
          </p:cNvSpPr>
          <p:nvPr>
            <p:ph type="dt" sz="half" idx="10"/>
          </p:nvPr>
        </p:nvSpPr>
        <p:spPr/>
        <p:txBody>
          <a:bodyPr/>
          <a:lstStyle/>
          <a:p>
            <a:fld id="{64DBC3E9-5146-41AC-B3A2-0D06C73A1919}" type="datetimeFigureOut">
              <a:rPr lang="el-GR" smtClean="0"/>
              <a:t>17/5/2024</a:t>
            </a:fld>
            <a:endParaRPr lang="el-GR"/>
          </a:p>
        </p:txBody>
      </p:sp>
      <p:sp>
        <p:nvSpPr>
          <p:cNvPr id="6" name="Θέση υποσέλιδου 5">
            <a:extLst>
              <a:ext uri="{FF2B5EF4-FFF2-40B4-BE49-F238E27FC236}">
                <a16:creationId xmlns:a16="http://schemas.microsoft.com/office/drawing/2014/main" id="{EF5F271A-EB3C-F35F-DA77-2DACFAA20FFD}"/>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1542189E-3961-A575-AEAC-54C5A9CFF360}"/>
              </a:ext>
            </a:extLst>
          </p:cNvPr>
          <p:cNvSpPr>
            <a:spLocks noGrp="1"/>
          </p:cNvSpPr>
          <p:nvPr>
            <p:ph type="sldNum" sz="quarter" idx="12"/>
          </p:nvPr>
        </p:nvSpPr>
        <p:spPr/>
        <p:txBody>
          <a:bodyPr/>
          <a:lstStyle/>
          <a:p>
            <a:fld id="{BC781FA3-DFF4-45CA-AB26-26876365B4D6}" type="slidenum">
              <a:rPr lang="el-GR" smtClean="0"/>
              <a:t>‹#›</a:t>
            </a:fld>
            <a:endParaRPr lang="el-GR"/>
          </a:p>
        </p:txBody>
      </p:sp>
    </p:spTree>
    <p:extLst>
      <p:ext uri="{BB962C8B-B14F-4D97-AF65-F5344CB8AC3E}">
        <p14:creationId xmlns:p14="http://schemas.microsoft.com/office/powerpoint/2010/main" val="22156003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532768E-7CD1-B58D-D0BC-20063978FA6D}"/>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D033BBC7-A19D-790F-C1E0-6F8A3331E54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FCC95B58-E8B1-71B1-FE8B-1786635316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DB6674F9-846F-F297-B567-7794BD3D8ED9}"/>
              </a:ext>
            </a:extLst>
          </p:cNvPr>
          <p:cNvSpPr>
            <a:spLocks noGrp="1"/>
          </p:cNvSpPr>
          <p:nvPr>
            <p:ph type="dt" sz="half" idx="10"/>
          </p:nvPr>
        </p:nvSpPr>
        <p:spPr/>
        <p:txBody>
          <a:bodyPr/>
          <a:lstStyle/>
          <a:p>
            <a:fld id="{64DBC3E9-5146-41AC-B3A2-0D06C73A1919}" type="datetimeFigureOut">
              <a:rPr lang="el-GR" smtClean="0"/>
              <a:t>17/5/2024</a:t>
            </a:fld>
            <a:endParaRPr lang="el-GR"/>
          </a:p>
        </p:txBody>
      </p:sp>
      <p:sp>
        <p:nvSpPr>
          <p:cNvPr id="6" name="Θέση υποσέλιδου 5">
            <a:extLst>
              <a:ext uri="{FF2B5EF4-FFF2-40B4-BE49-F238E27FC236}">
                <a16:creationId xmlns:a16="http://schemas.microsoft.com/office/drawing/2014/main" id="{B3BFD527-95AF-CE62-D449-BBD9DCA4F686}"/>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205C918D-250A-A0BB-3B6C-74FC15A85D12}"/>
              </a:ext>
            </a:extLst>
          </p:cNvPr>
          <p:cNvSpPr>
            <a:spLocks noGrp="1"/>
          </p:cNvSpPr>
          <p:nvPr>
            <p:ph type="sldNum" sz="quarter" idx="12"/>
          </p:nvPr>
        </p:nvSpPr>
        <p:spPr/>
        <p:txBody>
          <a:bodyPr/>
          <a:lstStyle/>
          <a:p>
            <a:fld id="{BC781FA3-DFF4-45CA-AB26-26876365B4D6}" type="slidenum">
              <a:rPr lang="el-GR" smtClean="0"/>
              <a:t>‹#›</a:t>
            </a:fld>
            <a:endParaRPr lang="el-GR"/>
          </a:p>
        </p:txBody>
      </p:sp>
    </p:spTree>
    <p:extLst>
      <p:ext uri="{BB962C8B-B14F-4D97-AF65-F5344CB8AC3E}">
        <p14:creationId xmlns:p14="http://schemas.microsoft.com/office/powerpoint/2010/main" val="324187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76A6D56C-B848-C196-AC83-3CF4889E6F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9A5C2052-55DC-9A13-EF53-7D31C8D69E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70350D01-26A2-C0DC-9290-2F40C137CE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4DBC3E9-5146-41AC-B3A2-0D06C73A1919}" type="datetimeFigureOut">
              <a:rPr lang="el-GR" smtClean="0"/>
              <a:t>17/5/2024</a:t>
            </a:fld>
            <a:endParaRPr lang="el-GR"/>
          </a:p>
        </p:txBody>
      </p:sp>
      <p:sp>
        <p:nvSpPr>
          <p:cNvPr id="5" name="Θέση υποσέλιδου 4">
            <a:extLst>
              <a:ext uri="{FF2B5EF4-FFF2-40B4-BE49-F238E27FC236}">
                <a16:creationId xmlns:a16="http://schemas.microsoft.com/office/drawing/2014/main" id="{A77D665B-C4EA-3036-B353-E58131A79C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B153865F-E8EC-5CF2-D2A2-D37016080D9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C781FA3-DFF4-45CA-AB26-26876365B4D6}" type="slidenum">
              <a:rPr lang="el-GR" smtClean="0"/>
              <a:t>‹#›</a:t>
            </a:fld>
            <a:endParaRPr lang="el-GR"/>
          </a:p>
        </p:txBody>
      </p:sp>
    </p:spTree>
    <p:extLst>
      <p:ext uri="{BB962C8B-B14F-4D97-AF65-F5344CB8AC3E}">
        <p14:creationId xmlns:p14="http://schemas.microsoft.com/office/powerpoint/2010/main" val="41512519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49A2777-1E9A-BA1B-EC4A-F703ECDFBF21}"/>
              </a:ext>
            </a:extLst>
          </p:cNvPr>
          <p:cNvSpPr>
            <a:spLocks noGrp="1"/>
          </p:cNvSpPr>
          <p:nvPr>
            <p:ph type="ctrTitle"/>
          </p:nvPr>
        </p:nvSpPr>
        <p:spPr>
          <a:xfrm>
            <a:off x="1420762" y="1025012"/>
            <a:ext cx="4139381" cy="2920028"/>
          </a:xfrm>
        </p:spPr>
        <p:txBody>
          <a:bodyPr>
            <a:normAutofit fontScale="90000"/>
          </a:bodyPr>
          <a:lstStyle/>
          <a:p>
            <a:pPr algn="l"/>
            <a:r>
              <a:rPr lang="en-US" sz="4400" dirty="0"/>
              <a:t>The differences in healthcare organization/ healthcare systems among countries</a:t>
            </a:r>
            <a:endParaRPr lang="el-GR" sz="4400" dirty="0"/>
          </a:p>
        </p:txBody>
      </p:sp>
      <p:sp>
        <p:nvSpPr>
          <p:cNvPr id="3" name="Υπότιτλος 2">
            <a:extLst>
              <a:ext uri="{FF2B5EF4-FFF2-40B4-BE49-F238E27FC236}">
                <a16:creationId xmlns:a16="http://schemas.microsoft.com/office/drawing/2014/main" id="{D3367F8F-5CB6-AA57-68BA-CD466A29B3C8}"/>
              </a:ext>
            </a:extLst>
          </p:cNvPr>
          <p:cNvSpPr>
            <a:spLocks noGrp="1"/>
          </p:cNvSpPr>
          <p:nvPr>
            <p:ph type="subTitle" idx="1"/>
          </p:nvPr>
        </p:nvSpPr>
        <p:spPr>
          <a:xfrm>
            <a:off x="1420761" y="4177225"/>
            <a:ext cx="3210233" cy="2046593"/>
          </a:xfrm>
        </p:spPr>
        <p:txBody>
          <a:bodyPr>
            <a:normAutofit/>
          </a:bodyPr>
          <a:lstStyle/>
          <a:p>
            <a:pPr algn="l"/>
            <a:r>
              <a:rPr lang="en-US" sz="1800" dirty="0"/>
              <a:t>Participants: </a:t>
            </a:r>
          </a:p>
          <a:p>
            <a:pPr marL="285750" indent="-285750" algn="l">
              <a:buFont typeface="Arial" panose="020B0604020202020204" pitchFamily="34" charset="0"/>
              <a:buChar char="•"/>
            </a:pPr>
            <a:r>
              <a:rPr lang="en-US" sz="1800" dirty="0" err="1"/>
              <a:t>Janečková</a:t>
            </a:r>
            <a:r>
              <a:rPr lang="en-US" sz="1800" dirty="0"/>
              <a:t> Tereza</a:t>
            </a:r>
          </a:p>
          <a:p>
            <a:pPr marL="285750" indent="-285750" algn="l">
              <a:buFont typeface="Arial" panose="020B0604020202020204" pitchFamily="34" charset="0"/>
              <a:buChar char="•"/>
            </a:pPr>
            <a:r>
              <a:rPr lang="en-US" sz="1800" dirty="0" err="1"/>
              <a:t>Sopka</a:t>
            </a:r>
            <a:r>
              <a:rPr lang="en-US" sz="1800" dirty="0"/>
              <a:t> Marek </a:t>
            </a:r>
          </a:p>
          <a:p>
            <a:pPr marL="285750" indent="-285750" algn="l">
              <a:buFont typeface="Arial" panose="020B0604020202020204" pitchFamily="34" charset="0"/>
              <a:buChar char="•"/>
            </a:pPr>
            <a:r>
              <a:rPr lang="en-US" sz="1800" dirty="0" err="1"/>
              <a:t>Kalogeraki</a:t>
            </a:r>
            <a:r>
              <a:rPr lang="en-US" sz="1800" dirty="0"/>
              <a:t> </a:t>
            </a:r>
            <a:r>
              <a:rPr lang="en-US" sz="1800" dirty="0" err="1"/>
              <a:t>Chrysoula</a:t>
            </a:r>
            <a:r>
              <a:rPr lang="en-US" sz="1800" dirty="0"/>
              <a:t> Maria </a:t>
            </a:r>
          </a:p>
          <a:p>
            <a:pPr marL="285750" indent="-285750" algn="l">
              <a:buFont typeface="Arial" panose="020B0604020202020204" pitchFamily="34" charset="0"/>
              <a:buChar char="•"/>
            </a:pPr>
            <a:r>
              <a:rPr lang="en-US" sz="1800" dirty="0" err="1"/>
              <a:t>Lioliopoulos</a:t>
            </a:r>
            <a:r>
              <a:rPr lang="en-US" sz="1800" dirty="0"/>
              <a:t> Vasileios</a:t>
            </a:r>
          </a:p>
          <a:p>
            <a:endParaRPr lang="el-GR" dirty="0"/>
          </a:p>
        </p:txBody>
      </p:sp>
      <p:pic>
        <p:nvPicPr>
          <p:cNvPr id="5" name="Εικόνα 4">
            <a:extLst>
              <a:ext uri="{FF2B5EF4-FFF2-40B4-BE49-F238E27FC236}">
                <a16:creationId xmlns:a16="http://schemas.microsoft.com/office/drawing/2014/main" id="{6D467DD0-8E0F-6713-DD38-CCA73FD9B91C}"/>
              </a:ext>
            </a:extLst>
          </p:cNvPr>
          <p:cNvPicPr>
            <a:picLocks noChangeAspect="1"/>
          </p:cNvPicPr>
          <p:nvPr/>
        </p:nvPicPr>
        <p:blipFill>
          <a:blip r:embed="rId2"/>
          <a:stretch>
            <a:fillRect/>
          </a:stretch>
        </p:blipFill>
        <p:spPr>
          <a:xfrm>
            <a:off x="5791134" y="4699686"/>
            <a:ext cx="1524132" cy="1524132"/>
          </a:xfrm>
          <a:prstGeom prst="rect">
            <a:avLst/>
          </a:prstGeom>
        </p:spPr>
      </p:pic>
      <p:pic>
        <p:nvPicPr>
          <p:cNvPr id="6" name="Εικόνα 5">
            <a:extLst>
              <a:ext uri="{FF2B5EF4-FFF2-40B4-BE49-F238E27FC236}">
                <a16:creationId xmlns:a16="http://schemas.microsoft.com/office/drawing/2014/main" id="{8057B797-1FA3-724D-9D0A-9CD847A93876}"/>
              </a:ext>
            </a:extLst>
          </p:cNvPr>
          <p:cNvPicPr>
            <a:picLocks noChangeAspect="1"/>
          </p:cNvPicPr>
          <p:nvPr/>
        </p:nvPicPr>
        <p:blipFill>
          <a:blip r:embed="rId3"/>
          <a:stretch>
            <a:fillRect/>
          </a:stretch>
        </p:blipFill>
        <p:spPr>
          <a:xfrm>
            <a:off x="7655423" y="4699686"/>
            <a:ext cx="1639966" cy="1639966"/>
          </a:xfrm>
          <a:prstGeom prst="rect">
            <a:avLst/>
          </a:prstGeom>
        </p:spPr>
      </p:pic>
      <p:pic>
        <p:nvPicPr>
          <p:cNvPr id="7" name="Εικόνα 6">
            <a:extLst>
              <a:ext uri="{FF2B5EF4-FFF2-40B4-BE49-F238E27FC236}">
                <a16:creationId xmlns:a16="http://schemas.microsoft.com/office/drawing/2014/main" id="{06B8616A-79CF-4DFE-8CC3-0EFCBEADDD2D}"/>
              </a:ext>
            </a:extLst>
          </p:cNvPr>
          <p:cNvPicPr>
            <a:picLocks noChangeAspect="1"/>
          </p:cNvPicPr>
          <p:nvPr/>
        </p:nvPicPr>
        <p:blipFill>
          <a:blip r:embed="rId4"/>
          <a:stretch>
            <a:fillRect/>
          </a:stretch>
        </p:blipFill>
        <p:spPr>
          <a:xfrm>
            <a:off x="9635546" y="4983174"/>
            <a:ext cx="2200847" cy="957155"/>
          </a:xfrm>
          <a:prstGeom prst="rect">
            <a:avLst/>
          </a:prstGeom>
        </p:spPr>
      </p:pic>
      <p:pic>
        <p:nvPicPr>
          <p:cNvPr id="8" name="Εικόνα 7">
            <a:extLst>
              <a:ext uri="{FF2B5EF4-FFF2-40B4-BE49-F238E27FC236}">
                <a16:creationId xmlns:a16="http://schemas.microsoft.com/office/drawing/2014/main" id="{92DCB1DC-D703-7CB4-E7CB-D469660A2586}"/>
              </a:ext>
            </a:extLst>
          </p:cNvPr>
          <p:cNvPicPr>
            <a:picLocks noChangeAspect="1"/>
          </p:cNvPicPr>
          <p:nvPr/>
        </p:nvPicPr>
        <p:blipFill>
          <a:blip r:embed="rId5"/>
          <a:stretch>
            <a:fillRect/>
          </a:stretch>
        </p:blipFill>
        <p:spPr>
          <a:xfrm>
            <a:off x="7315266" y="591949"/>
            <a:ext cx="3346994" cy="3353091"/>
          </a:xfrm>
          <a:prstGeom prst="rect">
            <a:avLst/>
          </a:prstGeom>
        </p:spPr>
      </p:pic>
    </p:spTree>
    <p:extLst>
      <p:ext uri="{BB962C8B-B14F-4D97-AF65-F5344CB8AC3E}">
        <p14:creationId xmlns:p14="http://schemas.microsoft.com/office/powerpoint/2010/main" val="34971987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6A69922-71E0-2D6D-AAE9-2F4770D0D8E4}"/>
              </a:ext>
            </a:extLst>
          </p:cNvPr>
          <p:cNvSpPr>
            <a:spLocks noGrp="1"/>
          </p:cNvSpPr>
          <p:nvPr>
            <p:ph type="title"/>
          </p:nvPr>
        </p:nvSpPr>
        <p:spPr>
          <a:xfrm>
            <a:off x="838200" y="940312"/>
            <a:ext cx="10515600" cy="1325563"/>
          </a:xfrm>
        </p:spPr>
        <p:txBody>
          <a:bodyPr/>
          <a:lstStyle/>
          <a:p>
            <a:r>
              <a:rPr lang="en-US" dirty="0"/>
              <a:t>Please let us know about Finland's healthcare system!</a:t>
            </a:r>
            <a:endParaRPr lang="el-GR" dirty="0"/>
          </a:p>
        </p:txBody>
      </p:sp>
      <p:pic>
        <p:nvPicPr>
          <p:cNvPr id="4" name="Θέση περιεχομένου 3">
            <a:extLst>
              <a:ext uri="{FF2B5EF4-FFF2-40B4-BE49-F238E27FC236}">
                <a16:creationId xmlns:a16="http://schemas.microsoft.com/office/drawing/2014/main" id="{BB5FDECE-FB51-F642-7D35-1A9512E7AD6C}"/>
              </a:ext>
            </a:extLst>
          </p:cNvPr>
          <p:cNvPicPr>
            <a:picLocks noGrp="1" noChangeAspect="1"/>
          </p:cNvPicPr>
          <p:nvPr>
            <p:ph idx="1"/>
          </p:nvPr>
        </p:nvPicPr>
        <p:blipFill>
          <a:blip r:embed="rId2"/>
          <a:stretch>
            <a:fillRect/>
          </a:stretch>
        </p:blipFill>
        <p:spPr>
          <a:xfrm>
            <a:off x="1147686" y="2639961"/>
            <a:ext cx="3734029" cy="3734029"/>
          </a:xfrm>
          <a:prstGeom prst="rect">
            <a:avLst/>
          </a:prstGeom>
        </p:spPr>
      </p:pic>
      <p:pic>
        <p:nvPicPr>
          <p:cNvPr id="5" name="Εικόνα 4">
            <a:extLst>
              <a:ext uri="{FF2B5EF4-FFF2-40B4-BE49-F238E27FC236}">
                <a16:creationId xmlns:a16="http://schemas.microsoft.com/office/drawing/2014/main" id="{0CB9884F-35C4-3F69-3171-A0FAE99A4905}"/>
              </a:ext>
            </a:extLst>
          </p:cNvPr>
          <p:cNvPicPr>
            <a:picLocks noChangeAspect="1"/>
          </p:cNvPicPr>
          <p:nvPr/>
        </p:nvPicPr>
        <p:blipFill>
          <a:blip r:embed="rId3"/>
          <a:stretch>
            <a:fillRect/>
          </a:stretch>
        </p:blipFill>
        <p:spPr>
          <a:xfrm>
            <a:off x="6691380" y="3023419"/>
            <a:ext cx="3984348" cy="2477828"/>
          </a:xfrm>
          <a:prstGeom prst="rect">
            <a:avLst/>
          </a:prstGeom>
        </p:spPr>
      </p:pic>
    </p:spTree>
    <p:extLst>
      <p:ext uri="{BB962C8B-B14F-4D97-AF65-F5344CB8AC3E}">
        <p14:creationId xmlns:p14="http://schemas.microsoft.com/office/powerpoint/2010/main" val="30540979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Θέση περιεχομένου 3">
            <a:extLst>
              <a:ext uri="{FF2B5EF4-FFF2-40B4-BE49-F238E27FC236}">
                <a16:creationId xmlns:a16="http://schemas.microsoft.com/office/drawing/2014/main" id="{E76CA67E-E059-B47A-8384-58F489ED4607}"/>
              </a:ext>
            </a:extLst>
          </p:cNvPr>
          <p:cNvPicPr>
            <a:picLocks noChangeAspect="1"/>
          </p:cNvPicPr>
          <p:nvPr/>
        </p:nvPicPr>
        <p:blipFill rotWithShape="1">
          <a:blip r:embed="rId2"/>
          <a:srcRect l="70" r="1" b="1"/>
          <a:stretch/>
        </p:blipFill>
        <p:spPr>
          <a:xfrm>
            <a:off x="-9886" y="10"/>
            <a:ext cx="7572605" cy="6857990"/>
          </a:xfrm>
          <a:prstGeom prst="rect">
            <a:avLst/>
          </a:prstGeom>
        </p:spPr>
      </p:pic>
      <p:cxnSp>
        <p:nvCxnSpPr>
          <p:cNvPr id="11" name="Straight Connector 10">
            <a:extLst>
              <a:ext uri="{FF2B5EF4-FFF2-40B4-BE49-F238E27FC236}">
                <a16:creationId xmlns:a16="http://schemas.microsoft.com/office/drawing/2014/main" id="{249EDD1B-F94D-B4E6-ACAA-566B9A26FD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9939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0CAE556B-1BE7-6532-3ACF-0EC12D7C87AE}"/>
              </a:ext>
            </a:extLst>
          </p:cNvPr>
          <p:cNvSpPr>
            <a:spLocks noGrp="1"/>
          </p:cNvSpPr>
          <p:nvPr>
            <p:ph idx="1"/>
          </p:nvPr>
        </p:nvSpPr>
        <p:spPr>
          <a:xfrm>
            <a:off x="8199390" y="2867829"/>
            <a:ext cx="3434180" cy="775022"/>
          </a:xfrm>
        </p:spPr>
        <p:txBody>
          <a:bodyPr>
            <a:normAutofit/>
          </a:bodyPr>
          <a:lstStyle/>
          <a:p>
            <a:pPr marL="0" indent="0">
              <a:buNone/>
            </a:pPr>
            <a:r>
              <a:rPr lang="en-US" sz="3200" i="1" dirty="0"/>
              <a:t>Karlovy Vary</a:t>
            </a:r>
          </a:p>
          <a:p>
            <a:pPr marL="0" indent="0">
              <a:buNone/>
            </a:pPr>
            <a:endParaRPr lang="en-US" sz="2000" dirty="0"/>
          </a:p>
        </p:txBody>
      </p:sp>
    </p:spTree>
    <p:extLst>
      <p:ext uri="{BB962C8B-B14F-4D97-AF65-F5344CB8AC3E}">
        <p14:creationId xmlns:p14="http://schemas.microsoft.com/office/powerpoint/2010/main" val="38287191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9058A647-31AE-A374-D3F6-759C115FF315}"/>
              </a:ext>
            </a:extLst>
          </p:cNvPr>
          <p:cNvSpPr>
            <a:spLocks noGrp="1"/>
          </p:cNvSpPr>
          <p:nvPr>
            <p:ph idx="1"/>
          </p:nvPr>
        </p:nvSpPr>
        <p:spPr>
          <a:xfrm>
            <a:off x="688258" y="2927407"/>
            <a:ext cx="4267200" cy="1003185"/>
          </a:xfrm>
        </p:spPr>
        <p:txBody>
          <a:bodyPr>
            <a:normAutofit/>
          </a:bodyPr>
          <a:lstStyle/>
          <a:p>
            <a:pPr marL="0" indent="0">
              <a:buNone/>
            </a:pPr>
            <a:r>
              <a:rPr lang="en-US" sz="3200" i="1" dirty="0" err="1"/>
              <a:t>Beroun</a:t>
            </a:r>
            <a:r>
              <a:rPr lang="en-US" sz="3200" i="1" dirty="0"/>
              <a:t> Hospital</a:t>
            </a:r>
          </a:p>
        </p:txBody>
      </p:sp>
      <p:pic>
        <p:nvPicPr>
          <p:cNvPr id="4" name="Θέση περιεχομένου 3" descr="Εικόνα που περιέχει εξωτερικός χώρος/ύπαιθρος, κτίριο, σπίτι, παράθυρο&#10;&#10;Περιγραφή που δημιουργήθηκε αυτόματα">
            <a:extLst>
              <a:ext uri="{FF2B5EF4-FFF2-40B4-BE49-F238E27FC236}">
                <a16:creationId xmlns:a16="http://schemas.microsoft.com/office/drawing/2014/main" id="{1ED0DA86-6A37-7771-D112-749F3F27B7DA}"/>
              </a:ext>
            </a:extLst>
          </p:cNvPr>
          <p:cNvPicPr>
            <a:picLocks noChangeAspect="1"/>
          </p:cNvPicPr>
          <p:nvPr/>
        </p:nvPicPr>
        <p:blipFill rotWithShape="1">
          <a:blip r:embed="rId2"/>
          <a:srcRect l="4267" r="9417" b="1"/>
          <a:stretch/>
        </p:blipFill>
        <p:spPr>
          <a:xfrm>
            <a:off x="5650992" y="10"/>
            <a:ext cx="6541008" cy="6857990"/>
          </a:xfrm>
          <a:prstGeom prst="rect">
            <a:avLst/>
          </a:prstGeom>
        </p:spPr>
      </p:pic>
    </p:spTree>
    <p:extLst>
      <p:ext uri="{BB962C8B-B14F-4D97-AF65-F5344CB8AC3E}">
        <p14:creationId xmlns:p14="http://schemas.microsoft.com/office/powerpoint/2010/main" val="37676148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Θέση περιεχομένου 3">
            <a:extLst>
              <a:ext uri="{FF2B5EF4-FFF2-40B4-BE49-F238E27FC236}">
                <a16:creationId xmlns:a16="http://schemas.microsoft.com/office/drawing/2014/main" id="{29528591-122A-52A1-3F43-64948D4E51F7}"/>
              </a:ext>
            </a:extLst>
          </p:cNvPr>
          <p:cNvPicPr>
            <a:picLocks noGrp="1" noChangeAspect="1"/>
          </p:cNvPicPr>
          <p:nvPr>
            <p:ph idx="1"/>
          </p:nvPr>
        </p:nvPicPr>
        <p:blipFill rotWithShape="1">
          <a:blip r:embed="rId2"/>
          <a:srcRect/>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1D6E34B1-A1D1-133F-0D20-222DB2ACC9D4}"/>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Thank you for your attention!</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72704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FB60E8C-7224-44A4-87A0-46A1711DD2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0467B76B-C2A3-6868-853C-40873DD47CA0}"/>
              </a:ext>
            </a:extLst>
          </p:cNvPr>
          <p:cNvSpPr>
            <a:spLocks noGrp="1"/>
          </p:cNvSpPr>
          <p:nvPr>
            <p:ph type="title"/>
          </p:nvPr>
        </p:nvSpPr>
        <p:spPr>
          <a:xfrm>
            <a:off x="795528" y="386930"/>
            <a:ext cx="10141799" cy="1300554"/>
          </a:xfrm>
        </p:spPr>
        <p:txBody>
          <a:bodyPr anchor="b">
            <a:normAutofit/>
          </a:bodyPr>
          <a:lstStyle/>
          <a:p>
            <a:r>
              <a:rPr lang="en-US" sz="4800"/>
              <a:t>Greek healthcare system</a:t>
            </a:r>
            <a:endParaRPr lang="el-GR" sz="4800"/>
          </a:p>
        </p:txBody>
      </p:sp>
      <p:sp>
        <p:nvSpPr>
          <p:cNvPr id="11" name="Rectangle 10">
            <a:extLst>
              <a:ext uri="{FF2B5EF4-FFF2-40B4-BE49-F238E27FC236}">
                <a16:creationId xmlns:a16="http://schemas.microsoft.com/office/drawing/2014/main" id="{5DA32751-37A2-45C0-BE94-63D375E270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Εικόνα 3">
            <a:extLst>
              <a:ext uri="{FF2B5EF4-FFF2-40B4-BE49-F238E27FC236}">
                <a16:creationId xmlns:a16="http://schemas.microsoft.com/office/drawing/2014/main" id="{28570F82-C534-0B83-AF88-5A188504385E}"/>
              </a:ext>
            </a:extLst>
          </p:cNvPr>
          <p:cNvPicPr>
            <a:picLocks noChangeAspect="1"/>
          </p:cNvPicPr>
          <p:nvPr/>
        </p:nvPicPr>
        <p:blipFill>
          <a:blip r:embed="rId2"/>
          <a:stretch>
            <a:fillRect/>
          </a:stretch>
        </p:blipFill>
        <p:spPr>
          <a:xfrm>
            <a:off x="5691681" y="2562111"/>
            <a:ext cx="5150277" cy="3180297"/>
          </a:xfrm>
          <a:prstGeom prst="rect">
            <a:avLst/>
          </a:prstGeom>
        </p:spPr>
      </p:pic>
      <p:sp>
        <p:nvSpPr>
          <p:cNvPr id="3" name="Θέση περιεχομένου 2">
            <a:extLst>
              <a:ext uri="{FF2B5EF4-FFF2-40B4-BE49-F238E27FC236}">
                <a16:creationId xmlns:a16="http://schemas.microsoft.com/office/drawing/2014/main" id="{B5FF16DF-07ED-8DC0-F1A2-2E2FE249E851}"/>
              </a:ext>
            </a:extLst>
          </p:cNvPr>
          <p:cNvSpPr>
            <a:spLocks noGrp="1"/>
          </p:cNvSpPr>
          <p:nvPr>
            <p:ph idx="1"/>
          </p:nvPr>
        </p:nvSpPr>
        <p:spPr>
          <a:xfrm>
            <a:off x="547189" y="2332535"/>
            <a:ext cx="4530898" cy="3891284"/>
          </a:xfrm>
        </p:spPr>
        <p:txBody>
          <a:bodyPr anchor="ctr">
            <a:normAutofit/>
          </a:bodyPr>
          <a:lstStyle/>
          <a:p>
            <a:pPr marL="0" indent="0" algn="just">
              <a:buNone/>
            </a:pPr>
            <a:r>
              <a:rPr lang="en-US" sz="2000" dirty="0"/>
              <a:t>Healthcare in Greece consists of a universal health care system provided through national health insurance, and private health care.</a:t>
            </a:r>
          </a:p>
          <a:p>
            <a:pPr marL="0" indent="0" algn="just">
              <a:buNone/>
            </a:pPr>
            <a:endParaRPr lang="en-US" sz="2000" dirty="0"/>
          </a:p>
          <a:p>
            <a:pPr marL="0" indent="0" algn="just">
              <a:buNone/>
            </a:pPr>
            <a:r>
              <a:rPr lang="en-US" sz="2000" dirty="0"/>
              <a:t>Healthcare in Greece is provided by the National Healthcare Service, or ESY.</a:t>
            </a:r>
          </a:p>
          <a:p>
            <a:pPr marL="0" indent="0">
              <a:buNone/>
            </a:pPr>
            <a:endParaRPr lang="el-GR" sz="2000" dirty="0"/>
          </a:p>
        </p:txBody>
      </p:sp>
      <p:sp>
        <p:nvSpPr>
          <p:cNvPr id="15" name="Rectangle 14">
            <a:extLst>
              <a:ext uri="{FF2B5EF4-FFF2-40B4-BE49-F238E27FC236}">
                <a16:creationId xmlns:a16="http://schemas.microsoft.com/office/drawing/2014/main" id="{5A55FBCD-CD42-40F5-8A1B-3203F9CAEE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50129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58A14AF-9FB5-4CC7-BA35-E8E85D3E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6759C137-F443-DEA5-18D2-EB8967DEEE12}"/>
              </a:ext>
            </a:extLst>
          </p:cNvPr>
          <p:cNvSpPr>
            <a:spLocks noGrp="1"/>
          </p:cNvSpPr>
          <p:nvPr>
            <p:ph type="title"/>
          </p:nvPr>
        </p:nvSpPr>
        <p:spPr>
          <a:xfrm>
            <a:off x="793662" y="386930"/>
            <a:ext cx="10066122" cy="1298448"/>
          </a:xfrm>
        </p:spPr>
        <p:txBody>
          <a:bodyPr vert="horz" lIns="91440" tIns="45720" rIns="91440" bIns="45720" rtlCol="0" anchor="b">
            <a:normAutofit/>
          </a:bodyPr>
          <a:lstStyle/>
          <a:p>
            <a:r>
              <a:rPr lang="en-US" sz="4800" kern="1200">
                <a:solidFill>
                  <a:schemeClr val="tx1"/>
                </a:solidFill>
                <a:latin typeface="+mj-lt"/>
                <a:ea typeface="+mj-ea"/>
                <a:cs typeface="+mj-cs"/>
              </a:rPr>
              <a:t>Czech healthcare system</a:t>
            </a:r>
          </a:p>
        </p:txBody>
      </p:sp>
      <p:sp>
        <p:nvSpPr>
          <p:cNvPr id="13" name="Rectangle 12">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A82A66A-C03B-8482-33CB-F10014FF7289}"/>
              </a:ext>
            </a:extLst>
          </p:cNvPr>
          <p:cNvSpPr txBox="1"/>
          <p:nvPr/>
        </p:nvSpPr>
        <p:spPr>
          <a:xfrm>
            <a:off x="6693015" y="2389218"/>
            <a:ext cx="4530898" cy="3639450"/>
          </a:xfrm>
          <a:prstGeom prst="rect">
            <a:avLst/>
          </a:prstGeom>
        </p:spPr>
        <p:txBody>
          <a:bodyPr vert="horz" lIns="91440" tIns="45720" rIns="91440" bIns="45720" rtlCol="0" anchor="ctr">
            <a:normAutofit/>
          </a:bodyPr>
          <a:lstStyle/>
          <a:p>
            <a:pPr algn="just">
              <a:lnSpc>
                <a:spcPct val="90000"/>
              </a:lnSpc>
              <a:spcAft>
                <a:spcPts val="600"/>
              </a:spcAft>
            </a:pPr>
            <a:r>
              <a:rPr lang="en-US" sz="2000" dirty="0"/>
              <a:t>The Czech Republic has a universal health care system, based on a compulsory insurance model, with fee-for-service care funded by mandatory employment-related insurance plans since 1992.</a:t>
            </a:r>
          </a:p>
        </p:txBody>
      </p:sp>
      <p:pic>
        <p:nvPicPr>
          <p:cNvPr id="4" name="Θέση περιεχομένου 3">
            <a:extLst>
              <a:ext uri="{FF2B5EF4-FFF2-40B4-BE49-F238E27FC236}">
                <a16:creationId xmlns:a16="http://schemas.microsoft.com/office/drawing/2014/main" id="{82375480-C5A6-73C6-5604-D6A652581587}"/>
              </a:ext>
            </a:extLst>
          </p:cNvPr>
          <p:cNvPicPr>
            <a:picLocks noGrp="1" noChangeAspect="1"/>
          </p:cNvPicPr>
          <p:nvPr>
            <p:ph idx="1"/>
          </p:nvPr>
        </p:nvPicPr>
        <p:blipFill>
          <a:blip r:embed="rId2"/>
          <a:stretch>
            <a:fillRect/>
          </a:stretch>
        </p:blipFill>
        <p:spPr>
          <a:xfrm>
            <a:off x="808638" y="2989461"/>
            <a:ext cx="5150277" cy="2175991"/>
          </a:xfrm>
          <a:prstGeom prst="rect">
            <a:avLst/>
          </a:prstGeom>
        </p:spPr>
      </p:pic>
      <p:sp>
        <p:nvSpPr>
          <p:cNvPr id="17" name="Rectangle 16">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76690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2417CF72-BF7C-45F2-F21D-80FD29A52AFC}"/>
              </a:ext>
            </a:extLst>
          </p:cNvPr>
          <p:cNvSpPr>
            <a:spLocks noGrp="1"/>
          </p:cNvSpPr>
          <p:nvPr>
            <p:ph type="title"/>
          </p:nvPr>
        </p:nvSpPr>
        <p:spPr>
          <a:xfrm>
            <a:off x="761803" y="350196"/>
            <a:ext cx="4646904" cy="1624520"/>
          </a:xfrm>
        </p:spPr>
        <p:txBody>
          <a:bodyPr anchor="ctr">
            <a:normAutofit/>
          </a:bodyPr>
          <a:lstStyle/>
          <a:p>
            <a:r>
              <a:rPr lang="en-US" sz="4000"/>
              <a:t>Primary health care in Greece</a:t>
            </a:r>
            <a:endParaRPr lang="el-GR" sz="4000"/>
          </a:p>
        </p:txBody>
      </p:sp>
      <p:sp>
        <p:nvSpPr>
          <p:cNvPr id="3" name="Θέση περιεχομένου 2">
            <a:extLst>
              <a:ext uri="{FF2B5EF4-FFF2-40B4-BE49-F238E27FC236}">
                <a16:creationId xmlns:a16="http://schemas.microsoft.com/office/drawing/2014/main" id="{B74447DC-5EDC-93E2-E168-AF0E06FF5FF1}"/>
              </a:ext>
            </a:extLst>
          </p:cNvPr>
          <p:cNvSpPr>
            <a:spLocks noGrp="1"/>
          </p:cNvSpPr>
          <p:nvPr>
            <p:ph idx="1"/>
          </p:nvPr>
        </p:nvSpPr>
        <p:spPr>
          <a:xfrm>
            <a:off x="761802" y="2743200"/>
            <a:ext cx="4646905" cy="3613149"/>
          </a:xfrm>
        </p:spPr>
        <p:txBody>
          <a:bodyPr anchor="ctr">
            <a:normAutofit/>
          </a:bodyPr>
          <a:lstStyle/>
          <a:p>
            <a:pPr marL="0" indent="0" algn="just">
              <a:buNone/>
            </a:pPr>
            <a:r>
              <a:rPr lang="en-US" sz="2000" dirty="0"/>
              <a:t>In Greece, the leaders in Primary Care Health are the Health Centers whose role is the prevention of illness and the promotion of health in general, and the assessment of emergencies. It also includes public hospital outpatient departments. Other public primary healthcare is provided through health centers operated by social insurance funds, local authorities and municipalities.</a:t>
            </a:r>
          </a:p>
          <a:p>
            <a:endParaRPr lang="el-GR" sz="2000" dirty="0"/>
          </a:p>
        </p:txBody>
      </p:sp>
      <p:pic>
        <p:nvPicPr>
          <p:cNvPr id="5" name="Picture 4" descr="Desk with stethoscope and computer keyboard">
            <a:extLst>
              <a:ext uri="{FF2B5EF4-FFF2-40B4-BE49-F238E27FC236}">
                <a16:creationId xmlns:a16="http://schemas.microsoft.com/office/drawing/2014/main" id="{7879CE6D-35C4-D02A-6CE2-013E287C11D9}"/>
              </a:ext>
            </a:extLst>
          </p:cNvPr>
          <p:cNvPicPr>
            <a:picLocks noChangeAspect="1"/>
          </p:cNvPicPr>
          <p:nvPr/>
        </p:nvPicPr>
        <p:blipFill rotWithShape="1">
          <a:blip r:embed="rId2"/>
          <a:srcRect l="40601" r="-2" b="-2"/>
          <a:stretch/>
        </p:blipFill>
        <p:spPr>
          <a:xfrm>
            <a:off x="6096000" y="1"/>
            <a:ext cx="6102825" cy="6858000"/>
          </a:xfrm>
          <a:prstGeom prst="rect">
            <a:avLst/>
          </a:prstGeom>
        </p:spPr>
      </p:pic>
    </p:spTree>
    <p:extLst>
      <p:ext uri="{BB962C8B-B14F-4D97-AF65-F5344CB8AC3E}">
        <p14:creationId xmlns:p14="http://schemas.microsoft.com/office/powerpoint/2010/main" val="2503828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Desk with stethoscope and computer keyboard">
            <a:extLst>
              <a:ext uri="{FF2B5EF4-FFF2-40B4-BE49-F238E27FC236}">
                <a16:creationId xmlns:a16="http://schemas.microsoft.com/office/drawing/2014/main" id="{D73BB58A-E680-96A0-812F-76E81B5C8E5E}"/>
              </a:ext>
            </a:extLst>
          </p:cNvPr>
          <p:cNvPicPr>
            <a:picLocks noChangeAspect="1"/>
          </p:cNvPicPr>
          <p:nvPr/>
        </p:nvPicPr>
        <p:blipFill rotWithShape="1">
          <a:blip r:embed="rId2"/>
          <a:srcRect l="47342" r="-2" b="-2"/>
          <a:stretch/>
        </p:blipFill>
        <p:spPr>
          <a:xfrm>
            <a:off x="-1" y="-2"/>
            <a:ext cx="5410198" cy="6858002"/>
          </a:xfrm>
          <a:prstGeom prst="rect">
            <a:avLst/>
          </a:prstGeom>
        </p:spPr>
      </p:pic>
      <p:sp useBgFill="1">
        <p:nvSpPr>
          <p:cNvPr id="11" name="Rectangle 10">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2DE43A24-F152-11B7-7442-7359BA94D313}"/>
              </a:ext>
            </a:extLst>
          </p:cNvPr>
          <p:cNvSpPr>
            <a:spLocks noGrp="1"/>
          </p:cNvSpPr>
          <p:nvPr>
            <p:ph type="title"/>
          </p:nvPr>
        </p:nvSpPr>
        <p:spPr>
          <a:xfrm>
            <a:off x="6115317" y="405685"/>
            <a:ext cx="5464968" cy="1559301"/>
          </a:xfrm>
        </p:spPr>
        <p:txBody>
          <a:bodyPr>
            <a:normAutofit/>
          </a:bodyPr>
          <a:lstStyle/>
          <a:p>
            <a:r>
              <a:rPr lang="en-US" sz="4000"/>
              <a:t>Primary health care in the Czech Republic</a:t>
            </a:r>
            <a:endParaRPr lang="el-GR" sz="4000"/>
          </a:p>
        </p:txBody>
      </p:sp>
      <p:sp>
        <p:nvSpPr>
          <p:cNvPr id="3" name="Θέση περιεχομένου 2">
            <a:extLst>
              <a:ext uri="{FF2B5EF4-FFF2-40B4-BE49-F238E27FC236}">
                <a16:creationId xmlns:a16="http://schemas.microsoft.com/office/drawing/2014/main" id="{030AD910-33D8-BA59-4B4A-4CBC89D2C8B4}"/>
              </a:ext>
            </a:extLst>
          </p:cNvPr>
          <p:cNvSpPr>
            <a:spLocks noGrp="1"/>
          </p:cNvSpPr>
          <p:nvPr>
            <p:ph idx="1"/>
          </p:nvPr>
        </p:nvSpPr>
        <p:spPr>
          <a:xfrm>
            <a:off x="6115317" y="2743200"/>
            <a:ext cx="5247340" cy="3496878"/>
          </a:xfrm>
        </p:spPr>
        <p:txBody>
          <a:bodyPr anchor="ctr">
            <a:normAutofit/>
          </a:bodyPr>
          <a:lstStyle/>
          <a:p>
            <a:pPr marL="0" indent="0">
              <a:buNone/>
            </a:pPr>
            <a:r>
              <a:rPr lang="en-US" sz="2000" dirty="0"/>
              <a:t>Medicare includes: </a:t>
            </a:r>
          </a:p>
          <a:p>
            <a:r>
              <a:rPr lang="en-US" sz="2000" dirty="0"/>
              <a:t>maternal and child care, </a:t>
            </a:r>
          </a:p>
          <a:p>
            <a:r>
              <a:rPr lang="en-US" sz="2000" dirty="0"/>
              <a:t>gynecology, </a:t>
            </a:r>
          </a:p>
          <a:p>
            <a:r>
              <a:rPr lang="en-US" sz="2000" dirty="0"/>
              <a:t>dentistry, </a:t>
            </a:r>
          </a:p>
          <a:p>
            <a:r>
              <a:rPr lang="en-US" sz="2000" dirty="0"/>
              <a:t>home care by nurses, </a:t>
            </a:r>
          </a:p>
          <a:p>
            <a:r>
              <a:rPr lang="en-US" sz="2000" dirty="0"/>
              <a:t>24 hour emergency cover, </a:t>
            </a:r>
          </a:p>
          <a:p>
            <a:r>
              <a:rPr lang="en-US" sz="2000" dirty="0"/>
              <a:t>preventive services such as immunization or screening.</a:t>
            </a:r>
          </a:p>
          <a:p>
            <a:pPr marL="0" indent="0">
              <a:buNone/>
            </a:pPr>
            <a:endParaRPr lang="el-GR" sz="2000"/>
          </a:p>
        </p:txBody>
      </p:sp>
    </p:spTree>
    <p:extLst>
      <p:ext uri="{BB962C8B-B14F-4D97-AF65-F5344CB8AC3E}">
        <p14:creationId xmlns:p14="http://schemas.microsoft.com/office/powerpoint/2010/main" val="34524951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a:extLst>
              <a:ext uri="{FF2B5EF4-FFF2-40B4-BE49-F238E27FC236}">
                <a16:creationId xmlns:a16="http://schemas.microsoft.com/office/drawing/2014/main" id="{349E2CB8-488D-8664-C205-7D17E06CF743}"/>
              </a:ext>
            </a:extLst>
          </p:cNvPr>
          <p:cNvPicPr>
            <a:picLocks noGrp="1" noChangeAspect="1"/>
          </p:cNvPicPr>
          <p:nvPr>
            <p:ph idx="1"/>
          </p:nvPr>
        </p:nvPicPr>
        <p:blipFill>
          <a:blip r:embed="rId2"/>
          <a:stretch>
            <a:fillRect/>
          </a:stretch>
        </p:blipFill>
        <p:spPr>
          <a:xfrm>
            <a:off x="1826866" y="755755"/>
            <a:ext cx="1518036" cy="1518036"/>
          </a:xfrm>
          <a:prstGeom prst="rect">
            <a:avLst/>
          </a:prstGeom>
        </p:spPr>
      </p:pic>
      <p:pic>
        <p:nvPicPr>
          <p:cNvPr id="6" name="Εικόνα 5">
            <a:extLst>
              <a:ext uri="{FF2B5EF4-FFF2-40B4-BE49-F238E27FC236}">
                <a16:creationId xmlns:a16="http://schemas.microsoft.com/office/drawing/2014/main" id="{1B44ACED-FDAA-5683-6EF8-19A69E8B8D0A}"/>
              </a:ext>
            </a:extLst>
          </p:cNvPr>
          <p:cNvPicPr>
            <a:picLocks noChangeAspect="1"/>
          </p:cNvPicPr>
          <p:nvPr/>
        </p:nvPicPr>
        <p:blipFill>
          <a:blip r:embed="rId3"/>
          <a:stretch>
            <a:fillRect/>
          </a:stretch>
        </p:blipFill>
        <p:spPr>
          <a:xfrm>
            <a:off x="7756147" y="673452"/>
            <a:ext cx="1682642" cy="1682642"/>
          </a:xfrm>
          <a:prstGeom prst="rect">
            <a:avLst/>
          </a:prstGeom>
        </p:spPr>
      </p:pic>
      <p:sp>
        <p:nvSpPr>
          <p:cNvPr id="9" name="TextBox 8">
            <a:extLst>
              <a:ext uri="{FF2B5EF4-FFF2-40B4-BE49-F238E27FC236}">
                <a16:creationId xmlns:a16="http://schemas.microsoft.com/office/drawing/2014/main" id="{B28EB471-06B3-937F-E306-670048630B59}"/>
              </a:ext>
            </a:extLst>
          </p:cNvPr>
          <p:cNvSpPr txBox="1"/>
          <p:nvPr/>
        </p:nvSpPr>
        <p:spPr>
          <a:xfrm>
            <a:off x="545700" y="3920688"/>
            <a:ext cx="4316342" cy="1938992"/>
          </a:xfrm>
          <a:prstGeom prst="rect">
            <a:avLst/>
          </a:prstGeom>
          <a:noFill/>
        </p:spPr>
        <p:txBody>
          <a:bodyPr wrap="square">
            <a:spAutoFit/>
          </a:bodyPr>
          <a:lstStyle/>
          <a:p>
            <a:pPr algn="just"/>
            <a:r>
              <a:rPr lang="en-US" sz="2000" dirty="0"/>
              <a:t>People who work and live in Greece must get a social security number, ΑΜΚΑ. Their employer has to make contributions on their behalf and arrange a health care provider for them.</a:t>
            </a:r>
          </a:p>
        </p:txBody>
      </p:sp>
      <p:pic>
        <p:nvPicPr>
          <p:cNvPr id="10" name="Εικόνα 9">
            <a:extLst>
              <a:ext uri="{FF2B5EF4-FFF2-40B4-BE49-F238E27FC236}">
                <a16:creationId xmlns:a16="http://schemas.microsoft.com/office/drawing/2014/main" id="{454D1905-AAA7-DA18-5227-B76FAB076692}"/>
              </a:ext>
            </a:extLst>
          </p:cNvPr>
          <p:cNvPicPr>
            <a:picLocks noChangeAspect="1"/>
          </p:cNvPicPr>
          <p:nvPr/>
        </p:nvPicPr>
        <p:blipFill>
          <a:blip r:embed="rId4"/>
          <a:stretch>
            <a:fillRect/>
          </a:stretch>
        </p:blipFill>
        <p:spPr>
          <a:xfrm>
            <a:off x="6227812" y="2782768"/>
            <a:ext cx="4871126" cy="646232"/>
          </a:xfrm>
          <a:prstGeom prst="rect">
            <a:avLst/>
          </a:prstGeom>
        </p:spPr>
      </p:pic>
      <p:sp>
        <p:nvSpPr>
          <p:cNvPr id="12" name="TextBox 11">
            <a:extLst>
              <a:ext uri="{FF2B5EF4-FFF2-40B4-BE49-F238E27FC236}">
                <a16:creationId xmlns:a16="http://schemas.microsoft.com/office/drawing/2014/main" id="{8688D587-D94B-69C5-2628-CAB846C4F594}"/>
              </a:ext>
            </a:extLst>
          </p:cNvPr>
          <p:cNvSpPr txBox="1"/>
          <p:nvPr/>
        </p:nvSpPr>
        <p:spPr>
          <a:xfrm>
            <a:off x="6227812" y="3838543"/>
            <a:ext cx="4739313" cy="2246769"/>
          </a:xfrm>
          <a:prstGeom prst="rect">
            <a:avLst/>
          </a:prstGeom>
          <a:noFill/>
        </p:spPr>
        <p:txBody>
          <a:bodyPr wrap="square">
            <a:spAutoFit/>
          </a:bodyPr>
          <a:lstStyle/>
          <a:p>
            <a:pPr algn="just"/>
            <a:r>
              <a:rPr lang="en-US" sz="2000" dirty="0"/>
              <a:t>The private healthcare sector is also extensive and includes doctors in private practice who are under contract with one or more insurance funds. Private medical facilities are generally less affected by the country’s economic situation and have better facilities with newer equipment.</a:t>
            </a:r>
          </a:p>
        </p:txBody>
      </p:sp>
      <p:pic>
        <p:nvPicPr>
          <p:cNvPr id="13" name="Εικόνα 12">
            <a:extLst>
              <a:ext uri="{FF2B5EF4-FFF2-40B4-BE49-F238E27FC236}">
                <a16:creationId xmlns:a16="http://schemas.microsoft.com/office/drawing/2014/main" id="{386B6F3C-4B45-3B2B-DD62-6CDFCFCB7C26}"/>
              </a:ext>
            </a:extLst>
          </p:cNvPr>
          <p:cNvPicPr>
            <a:picLocks noChangeAspect="1"/>
          </p:cNvPicPr>
          <p:nvPr/>
        </p:nvPicPr>
        <p:blipFill>
          <a:blip r:embed="rId5"/>
          <a:stretch>
            <a:fillRect/>
          </a:stretch>
        </p:blipFill>
        <p:spPr>
          <a:xfrm>
            <a:off x="545700" y="2782768"/>
            <a:ext cx="4316342" cy="646232"/>
          </a:xfrm>
          <a:prstGeom prst="rect">
            <a:avLst/>
          </a:prstGeom>
        </p:spPr>
      </p:pic>
    </p:spTree>
    <p:extLst>
      <p:ext uri="{BB962C8B-B14F-4D97-AF65-F5344CB8AC3E}">
        <p14:creationId xmlns:p14="http://schemas.microsoft.com/office/powerpoint/2010/main" val="23644560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a:extLst>
              <a:ext uri="{FF2B5EF4-FFF2-40B4-BE49-F238E27FC236}">
                <a16:creationId xmlns:a16="http://schemas.microsoft.com/office/drawing/2014/main" id="{1725E80D-26B8-1C63-E274-2006F6496FE9}"/>
              </a:ext>
            </a:extLst>
          </p:cNvPr>
          <p:cNvPicPr>
            <a:picLocks noGrp="1" noChangeAspect="1"/>
          </p:cNvPicPr>
          <p:nvPr>
            <p:ph idx="1"/>
          </p:nvPr>
        </p:nvPicPr>
        <p:blipFill>
          <a:blip r:embed="rId2"/>
          <a:stretch>
            <a:fillRect/>
          </a:stretch>
        </p:blipFill>
        <p:spPr>
          <a:xfrm>
            <a:off x="1915357" y="1087078"/>
            <a:ext cx="1518036" cy="1518036"/>
          </a:xfrm>
          <a:prstGeom prst="rect">
            <a:avLst/>
          </a:prstGeom>
        </p:spPr>
      </p:pic>
      <p:pic>
        <p:nvPicPr>
          <p:cNvPr id="5" name="Εικόνα 4">
            <a:extLst>
              <a:ext uri="{FF2B5EF4-FFF2-40B4-BE49-F238E27FC236}">
                <a16:creationId xmlns:a16="http://schemas.microsoft.com/office/drawing/2014/main" id="{0A7421EB-7F41-574B-1E04-8BF7037B48C3}"/>
              </a:ext>
            </a:extLst>
          </p:cNvPr>
          <p:cNvPicPr>
            <a:picLocks noChangeAspect="1"/>
          </p:cNvPicPr>
          <p:nvPr/>
        </p:nvPicPr>
        <p:blipFill>
          <a:blip r:embed="rId3"/>
          <a:stretch>
            <a:fillRect/>
          </a:stretch>
        </p:blipFill>
        <p:spPr>
          <a:xfrm>
            <a:off x="7917508" y="1004995"/>
            <a:ext cx="1682201" cy="1682201"/>
          </a:xfrm>
          <a:prstGeom prst="rect">
            <a:avLst/>
          </a:prstGeom>
        </p:spPr>
      </p:pic>
      <p:sp>
        <p:nvSpPr>
          <p:cNvPr id="10" name="TextBox 9">
            <a:extLst>
              <a:ext uri="{FF2B5EF4-FFF2-40B4-BE49-F238E27FC236}">
                <a16:creationId xmlns:a16="http://schemas.microsoft.com/office/drawing/2014/main" id="{D2211F79-DDEA-8655-94E0-597CEE992CB6}"/>
              </a:ext>
            </a:extLst>
          </p:cNvPr>
          <p:cNvSpPr txBox="1"/>
          <p:nvPr/>
        </p:nvSpPr>
        <p:spPr>
          <a:xfrm>
            <a:off x="630493" y="3013501"/>
            <a:ext cx="4369210" cy="830997"/>
          </a:xfrm>
          <a:prstGeom prst="rect">
            <a:avLst/>
          </a:prstGeom>
          <a:solidFill>
            <a:schemeClr val="tx2">
              <a:lumMod val="50000"/>
              <a:lumOff val="50000"/>
            </a:schemeClr>
          </a:solidFill>
        </p:spPr>
        <p:txBody>
          <a:bodyPr wrap="square">
            <a:spAutoFit/>
          </a:bodyPr>
          <a:lstStyle/>
          <a:p>
            <a:pPr algn="ctr"/>
            <a:r>
              <a:rPr lang="en-US" sz="2400" b="1" dirty="0"/>
              <a:t>Public health care in the Czech Republic</a:t>
            </a:r>
          </a:p>
        </p:txBody>
      </p:sp>
      <p:sp>
        <p:nvSpPr>
          <p:cNvPr id="12" name="TextBox 11">
            <a:extLst>
              <a:ext uri="{FF2B5EF4-FFF2-40B4-BE49-F238E27FC236}">
                <a16:creationId xmlns:a16="http://schemas.microsoft.com/office/drawing/2014/main" id="{A985C749-6094-FAE6-7D2C-968F1BCA8FDE}"/>
              </a:ext>
            </a:extLst>
          </p:cNvPr>
          <p:cNvSpPr txBox="1"/>
          <p:nvPr/>
        </p:nvSpPr>
        <p:spPr>
          <a:xfrm>
            <a:off x="630493" y="4293594"/>
            <a:ext cx="4369210" cy="1323439"/>
          </a:xfrm>
          <a:prstGeom prst="rect">
            <a:avLst/>
          </a:prstGeom>
          <a:noFill/>
        </p:spPr>
        <p:txBody>
          <a:bodyPr wrap="square">
            <a:spAutoFit/>
          </a:bodyPr>
          <a:lstStyle/>
          <a:p>
            <a:pPr algn="just"/>
            <a:r>
              <a:rPr lang="en-US" sz="2000" dirty="0"/>
              <a:t>Mandatory health insurance contributions from employers and employees. Public sector is more extensive than the private one.</a:t>
            </a:r>
          </a:p>
        </p:txBody>
      </p:sp>
      <p:sp>
        <p:nvSpPr>
          <p:cNvPr id="14" name="TextBox 13">
            <a:extLst>
              <a:ext uri="{FF2B5EF4-FFF2-40B4-BE49-F238E27FC236}">
                <a16:creationId xmlns:a16="http://schemas.microsoft.com/office/drawing/2014/main" id="{E65821B7-F05D-AE2D-5059-08EED1F23451}"/>
              </a:ext>
            </a:extLst>
          </p:cNvPr>
          <p:cNvSpPr txBox="1"/>
          <p:nvPr/>
        </p:nvSpPr>
        <p:spPr>
          <a:xfrm>
            <a:off x="6548283" y="3013500"/>
            <a:ext cx="4734232" cy="830997"/>
          </a:xfrm>
          <a:prstGeom prst="rect">
            <a:avLst/>
          </a:prstGeom>
          <a:solidFill>
            <a:schemeClr val="tx2">
              <a:lumMod val="50000"/>
              <a:lumOff val="50000"/>
            </a:schemeClr>
          </a:solidFill>
        </p:spPr>
        <p:txBody>
          <a:bodyPr wrap="square">
            <a:spAutoFit/>
          </a:bodyPr>
          <a:lstStyle/>
          <a:p>
            <a:pPr algn="ctr"/>
            <a:r>
              <a:rPr lang="en-US" sz="2400" b="1" dirty="0"/>
              <a:t>Private health care in the Czech Republic</a:t>
            </a:r>
          </a:p>
        </p:txBody>
      </p:sp>
      <p:sp>
        <p:nvSpPr>
          <p:cNvPr id="16" name="TextBox 15">
            <a:extLst>
              <a:ext uri="{FF2B5EF4-FFF2-40B4-BE49-F238E27FC236}">
                <a16:creationId xmlns:a16="http://schemas.microsoft.com/office/drawing/2014/main" id="{D9606E50-B5A2-1E37-D898-E829FEE498C3}"/>
              </a:ext>
            </a:extLst>
          </p:cNvPr>
          <p:cNvSpPr txBox="1"/>
          <p:nvPr/>
        </p:nvSpPr>
        <p:spPr>
          <a:xfrm>
            <a:off x="6548283" y="4293594"/>
            <a:ext cx="4734232" cy="1323439"/>
          </a:xfrm>
          <a:prstGeom prst="rect">
            <a:avLst/>
          </a:prstGeom>
          <a:noFill/>
        </p:spPr>
        <p:txBody>
          <a:bodyPr wrap="square">
            <a:spAutoFit/>
          </a:bodyPr>
          <a:lstStyle/>
          <a:p>
            <a:pPr algn="just"/>
            <a:r>
              <a:rPr lang="en-US" sz="2000" dirty="0"/>
              <a:t>Private ambulances are usually better equipped and offers shorter waiting times but more expensive. It is paid by the patient himself or from private insurance.</a:t>
            </a:r>
          </a:p>
        </p:txBody>
      </p:sp>
    </p:spTree>
    <p:extLst>
      <p:ext uri="{BB962C8B-B14F-4D97-AF65-F5344CB8AC3E}">
        <p14:creationId xmlns:p14="http://schemas.microsoft.com/office/powerpoint/2010/main" val="8469984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58A14AF-9FB5-4CC7-BA35-E8E85D3E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D0F71110-E796-B374-8298-A882C7DED8E3}"/>
              </a:ext>
            </a:extLst>
          </p:cNvPr>
          <p:cNvSpPr>
            <a:spLocks noGrp="1"/>
          </p:cNvSpPr>
          <p:nvPr>
            <p:ph type="title"/>
          </p:nvPr>
        </p:nvSpPr>
        <p:spPr>
          <a:xfrm>
            <a:off x="793662" y="386930"/>
            <a:ext cx="10066122" cy="1298448"/>
          </a:xfrm>
        </p:spPr>
        <p:txBody>
          <a:bodyPr vert="horz" lIns="91440" tIns="45720" rIns="91440" bIns="45720" rtlCol="0" anchor="b">
            <a:normAutofit/>
          </a:bodyPr>
          <a:lstStyle/>
          <a:p>
            <a:r>
              <a:rPr lang="en-US" sz="4100" kern="1200">
                <a:solidFill>
                  <a:schemeClr val="tx1"/>
                </a:solidFill>
                <a:latin typeface="+mj-lt"/>
                <a:ea typeface="+mj-ea"/>
                <a:cs typeface="+mj-cs"/>
              </a:rPr>
              <a:t>Rehabilitation after hospitalization in Greece</a:t>
            </a:r>
          </a:p>
        </p:txBody>
      </p:sp>
      <p:sp>
        <p:nvSpPr>
          <p:cNvPr id="13" name="Rectangle 12">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CED4AA0-2E87-188D-E555-C8A64423DA83}"/>
              </a:ext>
            </a:extLst>
          </p:cNvPr>
          <p:cNvSpPr txBox="1"/>
          <p:nvPr/>
        </p:nvSpPr>
        <p:spPr>
          <a:xfrm>
            <a:off x="793661" y="2599509"/>
            <a:ext cx="4530898" cy="3639450"/>
          </a:xfrm>
          <a:prstGeom prst="rect">
            <a:avLst/>
          </a:prstGeom>
        </p:spPr>
        <p:txBody>
          <a:bodyPr vert="horz" lIns="91440" tIns="45720" rIns="91440" bIns="45720" rtlCol="0" anchor="ctr">
            <a:normAutofit/>
          </a:bodyPr>
          <a:lstStyle/>
          <a:p>
            <a:pPr>
              <a:lnSpc>
                <a:spcPct val="90000"/>
              </a:lnSpc>
              <a:spcAft>
                <a:spcPts val="600"/>
              </a:spcAft>
            </a:pPr>
            <a:r>
              <a:rPr lang="en-US" sz="2000" dirty="0"/>
              <a:t>After hospitalization, the patient can choose between home rehabilitation and rehabilitation in a specialized center. </a:t>
            </a:r>
            <a:r>
              <a:rPr lang="en-US" sz="2000"/>
              <a:t>Depending </a:t>
            </a:r>
            <a:r>
              <a:rPr lang="en-US" sz="2000" dirty="0"/>
              <a:t>on the patient’s health insurance a specific amount of money is provided.</a:t>
            </a:r>
          </a:p>
        </p:txBody>
      </p:sp>
      <p:pic>
        <p:nvPicPr>
          <p:cNvPr id="4" name="Θέση περιεχομένου 3">
            <a:extLst>
              <a:ext uri="{FF2B5EF4-FFF2-40B4-BE49-F238E27FC236}">
                <a16:creationId xmlns:a16="http://schemas.microsoft.com/office/drawing/2014/main" id="{061647F7-CB36-F58A-22D9-111B3B87A7EA}"/>
              </a:ext>
            </a:extLst>
          </p:cNvPr>
          <p:cNvPicPr>
            <a:picLocks noGrp="1" noChangeAspect="1"/>
          </p:cNvPicPr>
          <p:nvPr>
            <p:ph idx="1"/>
          </p:nvPr>
        </p:nvPicPr>
        <p:blipFill>
          <a:blip r:embed="rId2"/>
          <a:stretch>
            <a:fillRect/>
          </a:stretch>
        </p:blipFill>
        <p:spPr>
          <a:xfrm>
            <a:off x="5911532" y="2879986"/>
            <a:ext cx="5150277" cy="2922782"/>
          </a:xfrm>
          <a:prstGeom prst="rect">
            <a:avLst/>
          </a:prstGeom>
        </p:spPr>
      </p:pic>
      <p:sp>
        <p:nvSpPr>
          <p:cNvPr id="17" name="Rectangle 16">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04324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58A14AF-9FB5-4CC7-BA35-E8E85D3E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F9CB6F5A-D3F9-39A6-8052-CBF0A0739AA4}"/>
              </a:ext>
            </a:extLst>
          </p:cNvPr>
          <p:cNvSpPr>
            <a:spLocks noGrp="1"/>
          </p:cNvSpPr>
          <p:nvPr>
            <p:ph type="title"/>
          </p:nvPr>
        </p:nvSpPr>
        <p:spPr>
          <a:xfrm>
            <a:off x="793662" y="386930"/>
            <a:ext cx="10066122" cy="1298448"/>
          </a:xfrm>
        </p:spPr>
        <p:txBody>
          <a:bodyPr anchor="b">
            <a:normAutofit/>
          </a:bodyPr>
          <a:lstStyle/>
          <a:p>
            <a:r>
              <a:rPr lang="en-US" sz="4100"/>
              <a:t>Rehabilitation after hospitalization in the Czech Republic</a:t>
            </a:r>
            <a:endParaRPr lang="el-GR" sz="4100"/>
          </a:p>
        </p:txBody>
      </p:sp>
      <p:sp>
        <p:nvSpPr>
          <p:cNvPr id="12" name="Rectangle 11">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Θέση περιεχομένου 2">
            <a:extLst>
              <a:ext uri="{FF2B5EF4-FFF2-40B4-BE49-F238E27FC236}">
                <a16:creationId xmlns:a16="http://schemas.microsoft.com/office/drawing/2014/main" id="{0E38325A-564C-95E9-7180-DEE55267E9F4}"/>
              </a:ext>
            </a:extLst>
          </p:cNvPr>
          <p:cNvSpPr>
            <a:spLocks noGrp="1"/>
          </p:cNvSpPr>
          <p:nvPr>
            <p:ph idx="1"/>
          </p:nvPr>
        </p:nvSpPr>
        <p:spPr>
          <a:xfrm>
            <a:off x="793661" y="2599509"/>
            <a:ext cx="4530898" cy="3639450"/>
          </a:xfrm>
        </p:spPr>
        <p:txBody>
          <a:bodyPr anchor="ctr">
            <a:normAutofit/>
          </a:bodyPr>
          <a:lstStyle/>
          <a:p>
            <a:pPr marL="0" indent="0" algn="just">
              <a:buNone/>
            </a:pPr>
            <a:r>
              <a:rPr lang="en-US" sz="2000" dirty="0"/>
              <a:t>The rehabilitation must be prescribed  by physician to be paid by a health insurance company</a:t>
            </a:r>
          </a:p>
          <a:p>
            <a:pPr marL="0" indent="0" algn="just">
              <a:buNone/>
            </a:pPr>
            <a:r>
              <a:rPr lang="en-US" sz="2000" dirty="0"/>
              <a:t>Stay in spa can be also paid by a health insurance company – </a:t>
            </a:r>
          </a:p>
          <a:p>
            <a:pPr marL="0" indent="0" algn="just">
              <a:buNone/>
            </a:pPr>
            <a:r>
              <a:rPr lang="en-US" sz="2000" dirty="0"/>
              <a:t>multiple sclerosis once per year for 4 weeks</a:t>
            </a:r>
          </a:p>
          <a:p>
            <a:pPr marL="0" indent="0" algn="just">
              <a:buNone/>
            </a:pPr>
            <a:r>
              <a:rPr lang="en-US" sz="2000" dirty="0"/>
              <a:t>adults with cerebral palsy 4 weeks       once per two years</a:t>
            </a:r>
          </a:p>
          <a:p>
            <a:endParaRPr lang="el-GR" sz="2000" dirty="0"/>
          </a:p>
        </p:txBody>
      </p:sp>
      <p:pic>
        <p:nvPicPr>
          <p:cNvPr id="7" name="Graphic 6" descr="Ιατρικά">
            <a:extLst>
              <a:ext uri="{FF2B5EF4-FFF2-40B4-BE49-F238E27FC236}">
                <a16:creationId xmlns:a16="http://schemas.microsoft.com/office/drawing/2014/main" id="{ED1D923A-904A-3DC4-F933-7BD28403E3B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29548" y="2484255"/>
            <a:ext cx="3714244" cy="3714244"/>
          </a:xfrm>
          <a:prstGeom prst="rect">
            <a:avLst/>
          </a:prstGeom>
        </p:spPr>
      </p:pic>
      <p:sp>
        <p:nvSpPr>
          <p:cNvPr id="16" name="Rectangle 15">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7677130"/>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50</TotalTime>
  <Words>441</Words>
  <Application>Microsoft Office PowerPoint</Application>
  <PresentationFormat>Ευρεία οθόνη</PresentationFormat>
  <Paragraphs>39</Paragraphs>
  <Slides>13</Slides>
  <Notes>0</Notes>
  <HiddenSlides>0</HiddenSlides>
  <MMClips>0</MMClips>
  <ScaleCrop>false</ScaleCrop>
  <HeadingPairs>
    <vt:vector size="6" baseType="variant">
      <vt:variant>
        <vt:lpstr>Γραμματοσειρές που χρησιμοποιούνται</vt:lpstr>
      </vt:variant>
      <vt:variant>
        <vt:i4>3</vt:i4>
      </vt:variant>
      <vt:variant>
        <vt:lpstr>Θέμα</vt:lpstr>
      </vt:variant>
      <vt:variant>
        <vt:i4>1</vt:i4>
      </vt:variant>
      <vt:variant>
        <vt:lpstr>Τίτλοι διαφανειών</vt:lpstr>
      </vt:variant>
      <vt:variant>
        <vt:i4>13</vt:i4>
      </vt:variant>
    </vt:vector>
  </HeadingPairs>
  <TitlesOfParts>
    <vt:vector size="17" baseType="lpstr">
      <vt:lpstr>Aptos</vt:lpstr>
      <vt:lpstr>Aptos Display</vt:lpstr>
      <vt:lpstr>Arial</vt:lpstr>
      <vt:lpstr>Θέμα του Office</vt:lpstr>
      <vt:lpstr>The differences in healthcare organization/ healthcare systems among countries</vt:lpstr>
      <vt:lpstr>Greek healthcare system</vt:lpstr>
      <vt:lpstr>Czech healthcare system</vt:lpstr>
      <vt:lpstr>Primary health care in Greece</vt:lpstr>
      <vt:lpstr>Primary health care in the Czech Republic</vt:lpstr>
      <vt:lpstr>Παρουσίαση του PowerPoint</vt:lpstr>
      <vt:lpstr>Παρουσίαση του PowerPoint</vt:lpstr>
      <vt:lpstr>Rehabilitation after hospitalization in Greece</vt:lpstr>
      <vt:lpstr>Rehabilitation after hospitalization in the Czech Republic</vt:lpstr>
      <vt:lpstr>Please let us know about Finland's healthcare system!</vt:lpstr>
      <vt:lpstr>Παρουσίαση του PowerPoint</vt:lpstr>
      <vt:lpstr>Παρουσίαση του PowerPoint</vt:lpstr>
      <vt:lpstr>Thank you for your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KALOGERAKI CHRYSOULA-MARIA</dc:creator>
  <cp:lastModifiedBy>KALOGERAKI CHRYSOULA-MARIA</cp:lastModifiedBy>
  <cp:revision>7</cp:revision>
  <dcterms:created xsi:type="dcterms:W3CDTF">2024-05-16T21:48:21Z</dcterms:created>
  <dcterms:modified xsi:type="dcterms:W3CDTF">2024-05-16T22:44:12Z</dcterms:modified>
</cp:coreProperties>
</file>