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4" r:id="rId5"/>
    <p:sldId id="311" r:id="rId6"/>
    <p:sldId id="292" r:id="rId7"/>
    <p:sldId id="293" r:id="rId8"/>
    <p:sldId id="296" r:id="rId9"/>
    <p:sldId id="294" r:id="rId10"/>
    <p:sldId id="295" r:id="rId11"/>
    <p:sldId id="309" r:id="rId12"/>
    <p:sldId id="306" r:id="rId13"/>
    <p:sldId id="307" r:id="rId14"/>
    <p:sldId id="297" r:id="rId15"/>
    <p:sldId id="298" r:id="rId16"/>
    <p:sldId id="299" r:id="rId17"/>
    <p:sldId id="301" r:id="rId18"/>
    <p:sldId id="300" r:id="rId19"/>
    <p:sldId id="305" r:id="rId20"/>
    <p:sldId id="302" r:id="rId21"/>
    <p:sldId id="303" r:id="rId22"/>
    <p:sldId id="304" r:id="rId23"/>
    <p:sldId id="308" r:id="rId24"/>
    <p:sldId id="275" r:id="rId25"/>
    <p:sldId id="28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6517" autoAdjust="0"/>
  </p:normalViewPr>
  <p:slideViewPr>
    <p:cSldViewPr snapToGrid="0">
      <p:cViewPr varScale="1">
        <p:scale>
          <a:sx n="112" d="100"/>
          <a:sy n="112" d="100"/>
        </p:scale>
        <p:origin x="50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3752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67A8E77-176A-7B66-DE3A-82EFFCE67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1A465F-930D-CBE3-B481-8F036F4DF6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56504-554F-4508-B4C7-BF54BE3B8E12}" type="datetimeFigureOut">
              <a:rPr lang="cs-CZ" smtClean="0"/>
              <a:t>06.01.2026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D0F3B4-169F-95C1-1567-A8D165ECA4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4C0C07-E368-718F-F473-5107E2029E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5ED2D-7242-4A3E-A7E2-E1B828422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30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71638-2901-4A4D-B657-C56B02D49B99}" type="datetimeFigureOut">
              <a:rPr lang="cs-CZ" smtClean="0"/>
              <a:t>06.01.2026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32FB2-C134-1A40-AEFF-BA4E7FB1B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43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0EA1196-9961-0CE1-CDDC-BC0A0A831348}"/>
              </a:ext>
            </a:extLst>
          </p:cNvPr>
          <p:cNvSpPr/>
          <p:nvPr userDrawn="1"/>
        </p:nvSpPr>
        <p:spPr>
          <a:xfrm>
            <a:off x="8179177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C24FCE-B5F4-1607-CE4C-7BB985D4D69C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99B66AE2-A041-66B4-7E5D-3FA96F036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36751"/>
            <a:ext cx="7983110" cy="226612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64757BA-A864-68A5-98E0-EE29537C5C23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Zástupný text 8">
            <a:extLst>
              <a:ext uri="{FF2B5EF4-FFF2-40B4-BE49-F238E27FC236}">
                <a16:creationId xmlns:a16="http://schemas.microsoft.com/office/drawing/2014/main" id="{E376B32F-E5DE-DC67-38D4-9F6BC06AA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F4C776B3-4CCE-A58A-F1D7-0A28E6CF0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400" y="5526157"/>
            <a:ext cx="7476890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B6D2B52-8FDF-959F-1993-F3A38DC7C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1140867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206657-5283-91B4-9056-621C120F4230}"/>
              </a:ext>
            </a:extLst>
          </p:cNvPr>
          <p:cNvSpPr txBox="1"/>
          <p:nvPr userDrawn="1"/>
        </p:nvSpPr>
        <p:spPr>
          <a:xfrm>
            <a:off x="4008439" y="6314450"/>
            <a:ext cx="2234419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uzis.cz/klasifikace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9BBAC43-9371-0D6C-6534-F261C966C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729" y="6258886"/>
            <a:ext cx="600434" cy="394691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8C5FE67-8D72-EE29-4F5E-0B2F571666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5588" y="2710417"/>
            <a:ext cx="3240000" cy="5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01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25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mal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-2"/>
            <a:ext cx="12192000" cy="728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4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B4E1AD-5241-BB23-6D38-68E746B8E97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87B68CB9-55B6-6A8B-4827-E00145D2E5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9C9EAE1-59DB-6A70-D02D-344A3F4E9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983" y="6275631"/>
            <a:ext cx="38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5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393" y="365125"/>
            <a:ext cx="6281770" cy="159175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F03E9-B7DD-0DB9-BE59-19B95CD6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392" y="2127183"/>
            <a:ext cx="6281771" cy="39942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1"/>
            <a:ext cx="6096000" cy="365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BBC2331-8763-C5B2-68A1-85820DC30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6273700"/>
            <a:ext cx="2196000" cy="432000"/>
          </a:xfrm>
          <a:prstGeom prst="rect">
            <a:avLst/>
          </a:prstGeom>
        </p:spPr>
      </p:pic>
      <p:sp>
        <p:nvSpPr>
          <p:cNvPr id="10" name="Zástupný symbol obrázku 18">
            <a:extLst>
              <a:ext uri="{FF2B5EF4-FFF2-40B4-BE49-F238E27FC236}">
                <a16:creationId xmlns:a16="http://schemas.microsoft.com/office/drawing/2014/main" id="{64BA727E-C5B8-3E3B-6578-64D5C90C6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703" y="376239"/>
            <a:ext cx="4656087" cy="5753099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669" y="6291700"/>
            <a:ext cx="639692" cy="39600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532D302-088E-4471-9A72-7AFB0B86F202}"/>
              </a:ext>
            </a:extLst>
          </p:cNvPr>
          <p:cNvGrpSpPr/>
          <p:nvPr userDrawn="1"/>
        </p:nvGrpSpPr>
        <p:grpSpPr>
          <a:xfrm>
            <a:off x="10376871" y="6144231"/>
            <a:ext cx="1083291" cy="720000"/>
            <a:chOff x="731838" y="6129338"/>
            <a:chExt cx="1083291" cy="720000"/>
          </a:xfrm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14B0CAD1-A4B6-4EA1-A166-AA5F970FC7FC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FFFB168F-53EC-4E7F-84B8-5230844CA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06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fot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3E21766A-FBBC-4C6E-85A2-C511EFF7D5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295939"/>
            <a:ext cx="7983110" cy="226612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460BFFC-102B-41D0-BE0E-05968B89F6B9}"/>
              </a:ext>
            </a:extLst>
          </p:cNvPr>
          <p:cNvSpPr/>
          <p:nvPr userDrawn="1"/>
        </p:nvSpPr>
        <p:spPr>
          <a:xfrm>
            <a:off x="1645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1EE7CCC-23BC-EAAF-9BCB-0548B93E75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200" y="606599"/>
            <a:ext cx="38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6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AA198B7-83B3-B629-FB4A-08F345D3D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399" y="2297475"/>
            <a:ext cx="7338710" cy="2264586"/>
          </a:xfrm>
        </p:spPr>
        <p:txBody>
          <a:bodyPr wrap="square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460BFFC-102B-41D0-BE0E-05968B89F6B9}"/>
              </a:ext>
            </a:extLst>
          </p:cNvPr>
          <p:cNvSpPr/>
          <p:nvPr userDrawn="1"/>
        </p:nvSpPr>
        <p:spPr>
          <a:xfrm>
            <a:off x="1645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9913568-4C71-46F0-74A9-164E0F290B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200" y="606599"/>
            <a:ext cx="38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0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0920DF6-24B2-4278-BD94-C81EE0F4F2CF}"/>
              </a:ext>
            </a:extLst>
          </p:cNvPr>
          <p:cNvSpPr/>
          <p:nvPr userDrawn="1"/>
        </p:nvSpPr>
        <p:spPr>
          <a:xfrm>
            <a:off x="0" y="0"/>
            <a:ext cx="12192000" cy="23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63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N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40E6AFC-1F29-640A-5735-EC90B9DBB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6000" y="2679631"/>
            <a:ext cx="9360000" cy="149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800A2A-3E57-67A1-9FC5-281F4B15A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0059" y="2995034"/>
            <a:ext cx="6911881" cy="867930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84578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pro dlouhé nadpisy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DFC75-CB5E-1EEA-D9B4-7EC06251795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45298" y="1836750"/>
            <a:ext cx="6796299" cy="2266122"/>
          </a:xfrm>
        </p:spPr>
        <p:txBody>
          <a:bodyPr lIns="0" tIns="0" rIns="0" anchor="t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10400" y="5526157"/>
            <a:ext cx="7440419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C1BBF3A-0FFA-4C73-702B-0F8640E40029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4CF060D-402A-3C18-EAD2-E58A46DE1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A1B02D6-A85A-D348-E417-8F557EAE71A4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54524AF3-55E8-324D-42C1-640444AC7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729" y="6258886"/>
            <a:ext cx="600434" cy="394691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EC8BDD5-72C9-8486-EF43-3B2FDFE7D5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5588" y="2710417"/>
            <a:ext cx="3240000" cy="5187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85DB3FC-A51D-5242-D685-34715D707CD9}"/>
              </a:ext>
            </a:extLst>
          </p:cNvPr>
          <p:cNvSpPr txBox="1"/>
          <p:nvPr userDrawn="1"/>
        </p:nvSpPr>
        <p:spPr>
          <a:xfrm>
            <a:off x="4008439" y="6314450"/>
            <a:ext cx="2234419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ncmnk.uzis.cz</a:t>
            </a:r>
          </a:p>
        </p:txBody>
      </p:sp>
    </p:spTree>
    <p:extLst>
      <p:ext uri="{BB962C8B-B14F-4D97-AF65-F5344CB8AC3E}">
        <p14:creationId xmlns:p14="http://schemas.microsoft.com/office/powerpoint/2010/main" val="3570520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DDB638-C173-6D3F-FF1A-66447260C8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8DC35049-3AA5-9643-A289-66951EBEC2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96A3D902-0675-4C30-1075-16AC271448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983" y="6275631"/>
            <a:ext cx="38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6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C907C2-9865-F831-E11B-10851B62F54E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EFFFA6D3-91F9-3F5B-5F1D-EB6A778A44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57924BB9-BA4C-7A1D-FE2E-64F64C188D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FA654F1F-02D6-B213-3F68-BFED82EB2F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1260591-1DA7-6DFA-C57C-10F659A95D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983" y="6275631"/>
            <a:ext cx="38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7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0" y="475200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D437D701-B17C-4FB1-90EC-C1632B91EE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103C0E1B-9A5C-2FCC-DE34-51DF2D12A3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E630CE26-F1E5-304D-AA96-485BCAD208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AC7B1676-0EB4-069F-A4FB-05074E4E7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200" y="606599"/>
            <a:ext cx="38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4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86E3AE-C4C5-CA9A-34B2-F60AC1774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0728325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72D03A-0F35-4A68-824B-364CAA4CDC0F}"/>
              </a:ext>
            </a:extLst>
          </p:cNvPr>
          <p:cNvSpPr/>
          <p:nvPr userDrawn="1"/>
        </p:nvSpPr>
        <p:spPr>
          <a:xfrm>
            <a:off x="0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59077B96-57F3-BE48-B2C8-3B3C29261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200" y="606599"/>
            <a:ext cx="38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-1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72D03A-0F35-4A68-824B-364CAA4CDC0F}"/>
              </a:ext>
            </a:extLst>
          </p:cNvPr>
          <p:cNvSpPr/>
          <p:nvPr userDrawn="1"/>
        </p:nvSpPr>
        <p:spPr>
          <a:xfrm>
            <a:off x="0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jekt grafu 10">
            <a:extLst>
              <a:ext uri="{FF2B5EF4-FFF2-40B4-BE49-F238E27FC236}">
                <a16:creationId xmlns:a16="http://schemas.microsoft.com/office/drawing/2014/main" id="{7814EF98-A5EE-B564-2343-4835ACD0118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663200"/>
            <a:ext cx="10728000" cy="350873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6" name="Zástupný text 14">
            <a:extLst>
              <a:ext uri="{FF2B5EF4-FFF2-40B4-BE49-F238E27FC236}">
                <a16:creationId xmlns:a16="http://schemas.microsoft.com/office/drawing/2014/main" id="{693A1838-2329-7980-800F-63A757B70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277180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16">
            <a:extLst>
              <a:ext uri="{FF2B5EF4-FFF2-40B4-BE49-F238E27FC236}">
                <a16:creationId xmlns:a16="http://schemas.microsoft.com/office/drawing/2014/main" id="{8434A227-584A-FA78-238E-9F19667037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7514" y="1223680"/>
            <a:ext cx="3261286" cy="720001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56372CB5-75D8-85D5-4324-8ECD3F59D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200" y="606599"/>
            <a:ext cx="38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077AF6-1444-E249-F2EF-ECEF553B6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873024"/>
            <a:ext cx="10728325" cy="5122454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DE2FD12-94C2-100C-47D4-3A7FC38AC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983" y="6275631"/>
            <a:ext cx="38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0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sp>
        <p:nvSpPr>
          <p:cNvPr id="11" name="Zástupný objekt grafu 10">
            <a:extLst>
              <a:ext uri="{FF2B5EF4-FFF2-40B4-BE49-F238E27FC236}">
                <a16:creationId xmlns:a16="http://schemas.microsoft.com/office/drawing/2014/main" id="{2CCDD7A5-4E4F-7E32-7926-F5BD6DE620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416423"/>
            <a:ext cx="10728000" cy="3626903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54CAFFC-D28A-B9D7-EF18-CE0F28879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186979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F99509E6-390C-E171-B7E9-F370C7382F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7516" y="955485"/>
            <a:ext cx="3261286" cy="72000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7101FEA-51CC-D19A-8CD7-E0C1E6883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983" y="6275631"/>
            <a:ext cx="38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2889BC-EF59-49C6-5333-C71E0D6B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368283-6357-58E9-66DB-349AC452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90314-308A-BEB6-A115-0312B537B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2421-3460-6A45-AE59-CB915AFC454F}" type="datetime1">
              <a:rPr lang="cs-CZ" smtClean="0"/>
              <a:t>06.01.2026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B49EBC-7138-4E1F-C67E-E6233770A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E08AD-49C4-D167-CC53-B843FC070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29FD-AEF2-1E44-B061-1A1663B6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80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3" r:id="rId3"/>
    <p:sldLayoutId id="2147483676" r:id="rId4"/>
    <p:sldLayoutId id="2147483661" r:id="rId5"/>
    <p:sldLayoutId id="2147483660" r:id="rId6"/>
    <p:sldLayoutId id="2147483679" r:id="rId7"/>
    <p:sldLayoutId id="2147483662" r:id="rId8"/>
    <p:sldLayoutId id="2147483678" r:id="rId9"/>
    <p:sldLayoutId id="2147483670" r:id="rId10"/>
    <p:sldLayoutId id="2147483650" r:id="rId11"/>
    <p:sldLayoutId id="2147483668" r:id="rId12"/>
    <p:sldLayoutId id="2147483680" r:id="rId13"/>
    <p:sldLayoutId id="2147483667" r:id="rId14"/>
    <p:sldLayoutId id="2147483669" r:id="rId15"/>
    <p:sldLayoutId id="2147483681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861" userDrawn="1">
          <p15:clr>
            <a:srgbClr val="F26B43"/>
          </p15:clr>
        </p15:guide>
        <p15:guide id="5" pos="7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cf-elearning.com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cd.who.int/browse/2025-01/icf/cs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f-core-sets.org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is.cz/index.php?pg=registry-sber-dat--klasifikace--ostatni-oborove-klasifikace-a-skaly" TargetMode="External"/><Relationship Id="rId2" Type="http://schemas.openxmlformats.org/officeDocument/2006/relationships/hyperlink" Target="https://www.uzis.cz/whoda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is.cz/index.php?pg=registry-sber-dat--klasifikace--ostatni-oborove-klasifikace-a-skaly" TargetMode="External"/><Relationship Id="rId2" Type="http://schemas.openxmlformats.org/officeDocument/2006/relationships/hyperlink" Target="https://www.uzis.cz/whoda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obrázku 12" descr="Obsah obrázku osoba, interiér&#10;&#10;Popis byl vytvořen automaticky">
            <a:extLst>
              <a:ext uri="{FF2B5EF4-FFF2-40B4-BE49-F238E27FC236}">
                <a16:creationId xmlns:a16="http://schemas.microsoft.com/office/drawing/2014/main" id="{40C2C3EA-8B8A-4BFD-5243-89BCE6A4D1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70B15F5-FDB7-2567-8413-1C1A6E8CEB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18. 12. 2025</a:t>
            </a:r>
          </a:p>
        </p:txBody>
      </p:sp>
      <p:sp>
        <p:nvSpPr>
          <p:cNvPr id="10" name="Podnadpis 9">
            <a:extLst>
              <a:ext uri="{FF2B5EF4-FFF2-40B4-BE49-F238E27FC236}">
                <a16:creationId xmlns:a16="http://schemas.microsoft.com/office/drawing/2014/main" id="{5BE89765-13D4-FB1B-ADF4-5B9637979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Miroslav Zvolský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41528F14-CF2E-F9BB-47ED-C73A6D14E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236147"/>
            <a:ext cx="11140867" cy="1290010"/>
          </a:xfrm>
        </p:spPr>
        <p:txBody>
          <a:bodyPr>
            <a:normAutofit/>
          </a:bodyPr>
          <a:lstStyle/>
          <a:p>
            <a:r>
              <a:rPr lang="pl-PL" dirty="0"/>
              <a:t>Mezinárodní klasifikace funkčních schopností, disability a zdraví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11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276CAE7-A61A-FE81-FE35-26B24CAC59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DB2B5B7-CA55-8723-B5B6-2EE81E76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A24D92-E99E-27A7-1D00-11A4008C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000" y="552639"/>
            <a:ext cx="9179545" cy="575272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6C6AFE8-1445-4FD8-FA3A-771697B6E959}"/>
              </a:ext>
            </a:extLst>
          </p:cNvPr>
          <p:cNvSpPr txBox="1"/>
          <p:nvPr/>
        </p:nvSpPr>
        <p:spPr>
          <a:xfrm>
            <a:off x="2442410" y="6382800"/>
            <a:ext cx="7885497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Příklad vizualizace: Paprskový graf pro sledování trendů kategorií MKF</a:t>
            </a:r>
          </a:p>
          <a:p>
            <a:pPr algn="ctr">
              <a:lnSpc>
                <a:spcPct val="115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193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2AADC4B-39DC-9A71-0D20-19ACB10DA8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1079861" cy="498841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Rehabilitace a klinická praxe</a:t>
            </a:r>
            <a:r>
              <a:rPr lang="cs-CZ" dirty="0"/>
              <a:t>: ICF umožňuje multidisciplinární hodnocení funkčnosti pacienta, plánování rehabilitačních intervencí a sledování výsledků. </a:t>
            </a:r>
          </a:p>
          <a:p>
            <a:r>
              <a:rPr lang="cs-CZ" b="1" dirty="0"/>
              <a:t>Statistiky a výzkum</a:t>
            </a:r>
            <a:r>
              <a:rPr lang="cs-CZ" dirty="0"/>
              <a:t>: ICF se používá v populačních šetřeních, průzkumech disability a zdravotního stavu, ve výzkumu prevalence a dopadů chronických onemocnění — umožňuje srovnání mezi zeměmi i různými skupinami. </a:t>
            </a:r>
          </a:p>
          <a:p>
            <a:r>
              <a:rPr lang="cs-CZ" b="1" dirty="0"/>
              <a:t>Politika veřejného zdraví a sociálních služeb</a:t>
            </a:r>
            <a:r>
              <a:rPr lang="cs-CZ" dirty="0"/>
              <a:t>: poskytuje koncepční rámec pro plánování péče, přizpůsobení služeb, inkluzi, sociální integraci a podporu osob s omezenou funkčností. </a:t>
            </a:r>
          </a:p>
          <a:p>
            <a:r>
              <a:rPr lang="cs-CZ" b="1" dirty="0"/>
              <a:t>Interdisciplinární komunikace a srovnatelnost</a:t>
            </a:r>
            <a:r>
              <a:rPr lang="cs-CZ" dirty="0"/>
              <a:t>: ICF je neutrální, univerzální a etiologicky neutrální — zdůrazňuje funkčnost místo diagnózy; tím umožňuje komunikaci napříč zdravotnickými, sociálními, vzdělávacími a státu-politickými sektory. </a:t>
            </a:r>
          </a:p>
          <a:p>
            <a:r>
              <a:rPr lang="cs-CZ" b="1" dirty="0"/>
              <a:t>Podpora inkluze a lidských práv</a:t>
            </a:r>
            <a:r>
              <a:rPr lang="cs-CZ" dirty="0"/>
              <a:t>: ICF podpořil přechod ke komplexnímu biopsychosociálnímu modelu chápání disability, je chápána jako interakce jedince s prostředím, což podporuje přístup orientovaný na schopnosti, účast a začleňování.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0C96D81-CF32-5A8C-BCE8-0219940D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Použití ICF a jeho význam pro zdravotnictví, sociální služby a politiku</a:t>
            </a:r>
          </a:p>
        </p:txBody>
      </p:sp>
    </p:spTree>
    <p:extLst>
      <p:ext uri="{BB962C8B-B14F-4D97-AF65-F5344CB8AC3E}">
        <p14:creationId xmlns:p14="http://schemas.microsoft.com/office/powerpoint/2010/main" val="43285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BFB6B67-09EC-CC6B-B6F5-67B7906EE3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5669" y="1445943"/>
            <a:ext cx="11283405" cy="52628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/>
              <a:t>Rozsáhlost</a:t>
            </a:r>
            <a:r>
              <a:rPr lang="cs-CZ" b="1" dirty="0"/>
              <a:t> a náročnost na čas</a:t>
            </a:r>
          </a:p>
          <a:p>
            <a:r>
              <a:rPr lang="cs-CZ" dirty="0"/>
              <a:t>MKF obsahuje stovky kategorií; úplné kódování může být časově náročné.</a:t>
            </a:r>
          </a:p>
          <a:p>
            <a:r>
              <a:rPr lang="cs-CZ" dirty="0"/>
              <a:t>V praxi často vyžaduje výběr zkrácených či </a:t>
            </a:r>
            <a:r>
              <a:rPr lang="cs-CZ" b="1" u="sng" dirty="0" err="1"/>
              <a:t>core</a:t>
            </a:r>
            <a:r>
              <a:rPr lang="cs-CZ" b="1" u="sng" dirty="0"/>
              <a:t> </a:t>
            </a:r>
            <a:r>
              <a:rPr lang="cs-CZ" b="1" u="sng" dirty="0" err="1"/>
              <a:t>sets</a:t>
            </a:r>
            <a:r>
              <a:rPr lang="cs-CZ" b="1" u="sng" dirty="0"/>
              <a:t> pro konkrétní diagnózy nebo situace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Potřeba školení a </a:t>
            </a:r>
            <a:r>
              <a:rPr lang="cs-CZ" b="1" u="sng" dirty="0"/>
              <a:t>jednotné interpretace</a:t>
            </a:r>
          </a:p>
          <a:p>
            <a:r>
              <a:rPr lang="cs-CZ" dirty="0"/>
              <a:t>Správné použití vyžaduje proškolení.</a:t>
            </a:r>
          </a:p>
          <a:p>
            <a:r>
              <a:rPr lang="cs-CZ" dirty="0"/>
              <a:t>Míra subjektivity (hodnocení výkonové kapacity a skutečné participace) může být vysoká, pokud chybí standardizace.</a:t>
            </a:r>
          </a:p>
          <a:p>
            <a:pPr marL="0" indent="0">
              <a:buNone/>
            </a:pPr>
            <a:r>
              <a:rPr lang="cs-CZ" b="1" dirty="0"/>
              <a:t>Integrace do existujících (informačních) systémů zdravotnictví</a:t>
            </a:r>
          </a:p>
          <a:p>
            <a:r>
              <a:rPr lang="cs-CZ" dirty="0"/>
              <a:t>Propojení MKF s elektronickou dokumentací, kódováním diagnóz (MKN) a systémem intervencí (ICHI) je stále ve vývoji.</a:t>
            </a:r>
          </a:p>
          <a:p>
            <a:r>
              <a:rPr lang="cs-CZ" dirty="0"/>
              <a:t>MKF není navržena jako klasifikace pro účely úhrad, což ztěžuje její systémové využití.</a:t>
            </a:r>
          </a:p>
          <a:p>
            <a:pPr marL="0" indent="0">
              <a:buNone/>
            </a:pPr>
            <a:r>
              <a:rPr lang="cs-CZ" b="1" dirty="0"/>
              <a:t>Kulturní a environmentální rozdíly</a:t>
            </a:r>
          </a:p>
          <a:p>
            <a:pPr marL="0" indent="0">
              <a:buNone/>
            </a:pPr>
            <a:r>
              <a:rPr lang="cs-CZ" b="1" dirty="0"/>
              <a:t>Riziko „technizace života“</a:t>
            </a:r>
          </a:p>
          <a:p>
            <a:r>
              <a:rPr lang="cs-CZ" dirty="0"/>
              <a:t>Příliš detailní formalizace životních aktivit může redukovat individualitu člověka. Je třeba zachovat celostní pohled.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3E99F5A-7867-F80A-7745-9491FB37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 a limity</a:t>
            </a:r>
          </a:p>
        </p:txBody>
      </p:sp>
    </p:spTree>
    <p:extLst>
      <p:ext uri="{BB962C8B-B14F-4D97-AF65-F5344CB8AC3E}">
        <p14:creationId xmlns:p14="http://schemas.microsoft.com/office/powerpoint/2010/main" val="401405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F30DBF6-064F-EC39-89F0-25D27D88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9" y="1664058"/>
            <a:ext cx="4471098" cy="4380126"/>
          </a:xfrm>
        </p:spPr>
        <p:txBody>
          <a:bodyPr/>
          <a:lstStyle/>
          <a:p>
            <a:r>
              <a:rPr lang="cs-CZ" dirty="0"/>
              <a:t>Online e-learning v češtině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https://www.icf-elearning.com/</a:t>
            </a:r>
            <a:r>
              <a:rPr lang="cs-CZ" dirty="0"/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96A9B89-A05C-4123-A8DE-C74CA0BE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EE89B7-085A-A64B-EB8A-3291BAEC2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7440" y="475199"/>
            <a:ext cx="6504560" cy="60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EF9EA59-2502-B9F0-ED40-0D4EA7BE71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59BAE9C-CB36-4AC7-AB89-4F6B27A9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ICF Browser, v češtině, </a:t>
            </a:r>
            <a:r>
              <a:rPr lang="cs-CZ" dirty="0">
                <a:hlinkClick r:id="rId2"/>
              </a:rPr>
              <a:t>https://icd.who.int/browse/2025-01/icf/cs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3476D0-9C7C-8449-B70C-B7FE58735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9888" y="1335096"/>
            <a:ext cx="10192512" cy="540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02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58E185B-CE08-7E28-5BF8-6F7A884A25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České předpřipravené formuláře (sady, </a:t>
            </a:r>
            <a:r>
              <a:rPr lang="cs-CZ" dirty="0" err="1"/>
              <a:t>core</a:t>
            </a:r>
            <a:r>
              <a:rPr lang="cs-CZ" dirty="0"/>
              <a:t> sety dle diagnózy/situace)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https://www.uzis.cz/mkf#nastroje</a:t>
            </a:r>
          </a:p>
          <a:p>
            <a:endParaRPr lang="cs-CZ" dirty="0">
              <a:hlinkClick r:id="rId2"/>
            </a:endParaRPr>
          </a:p>
          <a:p>
            <a:pPr marL="0" indent="0">
              <a:buNone/>
            </a:pPr>
            <a:r>
              <a:rPr lang="cs-CZ" dirty="0"/>
              <a:t>Online nástroj pro sestavení individualizovaného formuláře na základě předpřipravených sad (anglicky):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https://www.icf-core-sets.org/</a:t>
            </a:r>
            <a:r>
              <a:rPr lang="cs-CZ" dirty="0"/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B03789B-DDC2-2FD2-C0E8-2957C61D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Core</a:t>
            </a:r>
            <a:r>
              <a:rPr lang="cs-CZ" dirty="0"/>
              <a:t> sety</a:t>
            </a:r>
          </a:p>
        </p:txBody>
      </p:sp>
    </p:spTree>
    <p:extLst>
      <p:ext uri="{BB962C8B-B14F-4D97-AF65-F5344CB8AC3E}">
        <p14:creationId xmlns:p14="http://schemas.microsoft.com/office/powerpoint/2010/main" val="268930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93E9626-4FA1-F716-87DF-6D31AA8D6E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3C2918-F017-129E-2DDC-E40D3984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F02A78-8899-39AC-C48E-F146ECBE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649" y="475199"/>
            <a:ext cx="8783274" cy="85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5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705C219-D08C-1EBD-1869-C43E32D628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064" y="1664058"/>
            <a:ext cx="3541457" cy="4837326"/>
          </a:xfrm>
        </p:spPr>
        <p:txBody>
          <a:bodyPr/>
          <a:lstStyle/>
          <a:p>
            <a:r>
              <a:rPr lang="cs-CZ" dirty="0"/>
              <a:t>Ukázka papírového </a:t>
            </a:r>
            <a:r>
              <a:rPr lang="cs-CZ" dirty="0" err="1"/>
              <a:t>core</a:t>
            </a:r>
            <a:r>
              <a:rPr lang="cs-CZ" dirty="0"/>
              <a:t> setu (revmatoidní artritida, část 1)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96FCB26-DBB4-667D-24A0-903DF641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08DC57-3F03-E8EB-4420-5027F3EA0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521" y="356616"/>
            <a:ext cx="8209591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A0EA435-E3EB-6EBC-C384-96A7C4ABC5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9" y="1664058"/>
            <a:ext cx="4361370" cy="4428000"/>
          </a:xfrm>
        </p:spPr>
        <p:txBody>
          <a:bodyPr/>
          <a:lstStyle/>
          <a:p>
            <a:r>
              <a:rPr lang="cs-CZ" dirty="0"/>
              <a:t>Anglický online nástroj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D0BBD4-1D24-3EE1-BBCA-C1A31A9A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16">
            <a:extLst>
              <a:ext uri="{FF2B5EF4-FFF2-40B4-BE49-F238E27FC236}">
                <a16:creationId xmlns:a16="http://schemas.microsoft.com/office/drawing/2014/main" id="{491E674B-9BCF-8719-38E7-B7C33EEF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60" y="214839"/>
            <a:ext cx="6614504" cy="69411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51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A70439E-2C43-0B70-5427-74A95E9A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/>
          <a:lstStyle/>
          <a:p>
            <a:r>
              <a:rPr lang="cs-CZ" dirty="0"/>
              <a:t>Další klasifikace škály, kalkulátory</a:t>
            </a:r>
            <a:endParaRPr lang="en-US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D1DAD4B-9EB2-9AF1-D001-9890D0A994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561" y="1664059"/>
            <a:ext cx="5609437" cy="4946465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cs-CZ" sz="1800" b="1" dirty="0"/>
              <a:t>WHODAS 2.0</a:t>
            </a:r>
            <a:r>
              <a:rPr lang="cs-CZ" sz="1800" dirty="0"/>
              <a:t> (</a:t>
            </a:r>
            <a:r>
              <a:rPr lang="cs-CZ" sz="1800" dirty="0">
                <a:hlinkClick r:id="rId2"/>
              </a:rPr>
              <a:t>https://www.uzis.cz/</a:t>
            </a:r>
            <a:r>
              <a:rPr lang="cs-CZ" sz="1800" dirty="0" err="1">
                <a:hlinkClick r:id="rId2"/>
              </a:rPr>
              <a:t>whodas</a:t>
            </a:r>
            <a:r>
              <a:rPr lang="cs-CZ" sz="1800" dirty="0"/>
              <a:t>)</a:t>
            </a:r>
          </a:p>
          <a:p>
            <a:pPr lvl="1"/>
            <a:r>
              <a:rPr lang="cs-CZ" dirty="0"/>
              <a:t>České překlady verze pro odborného testujícího a k </a:t>
            </a:r>
            <a:r>
              <a:rPr lang="cs-CZ" dirty="0" err="1"/>
              <a:t>samovyplnění</a:t>
            </a:r>
            <a:r>
              <a:rPr lang="cs-CZ" dirty="0"/>
              <a:t> ve formátu PDF</a:t>
            </a:r>
          </a:p>
          <a:p>
            <a:pPr lvl="1"/>
            <a:r>
              <a:rPr lang="cs-CZ" dirty="0"/>
              <a:t>Online dotazník v češtině (pro odborného testujícího a k </a:t>
            </a:r>
            <a:r>
              <a:rPr lang="cs-CZ" dirty="0" err="1"/>
              <a:t>samovyplnění</a:t>
            </a:r>
            <a:r>
              <a:rPr lang="cs-CZ" dirty="0"/>
              <a:t> pacientem)</a:t>
            </a:r>
          </a:p>
          <a:p>
            <a:pPr lvl="1"/>
            <a:r>
              <a:rPr lang="cs-CZ" dirty="0"/>
              <a:t>Skórovací šablony ve formátu XLS</a:t>
            </a:r>
          </a:p>
          <a:p>
            <a:pPr lvl="1"/>
            <a:r>
              <a:rPr lang="cs-CZ" dirty="0"/>
              <a:t>Metodika: Manuál k českému překladu, informační video k použití dotazníku </a:t>
            </a:r>
          </a:p>
          <a:p>
            <a:pPr lvl="1"/>
            <a:r>
              <a:rPr lang="cs-CZ" dirty="0"/>
              <a:t>Další materiály: </a:t>
            </a:r>
            <a:r>
              <a:rPr lang="pl-PL" dirty="0"/>
              <a:t>prezentace a záznamy odborných přednášek</a:t>
            </a:r>
            <a:endParaRPr lang="cs-CZ" dirty="0"/>
          </a:p>
          <a:p>
            <a:pPr>
              <a:spcBef>
                <a:spcPts val="2400"/>
              </a:spcBef>
            </a:pPr>
            <a:r>
              <a:rPr lang="cs-CZ" sz="1800" b="1" dirty="0"/>
              <a:t>Ostatní oborové klasifikace a škály</a:t>
            </a:r>
            <a:r>
              <a:rPr lang="cs-CZ" sz="1800" dirty="0"/>
              <a:t> 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>
                <a:hlinkClick r:id="rId3"/>
              </a:rPr>
              <a:t>https://www.uzis.cz/</a:t>
            </a:r>
            <a:r>
              <a:rPr lang="cs-CZ" sz="1800" dirty="0" err="1">
                <a:hlinkClick r:id="rId3"/>
              </a:rPr>
              <a:t>index.php?pg</a:t>
            </a:r>
            <a:r>
              <a:rPr lang="cs-CZ" sz="1800" dirty="0">
                <a:hlinkClick r:id="rId3"/>
              </a:rPr>
              <a:t>=registry-</a:t>
            </a:r>
            <a:r>
              <a:rPr lang="cs-CZ" sz="1800" dirty="0" err="1">
                <a:hlinkClick r:id="rId3"/>
              </a:rPr>
              <a:t>sber</a:t>
            </a:r>
            <a:r>
              <a:rPr lang="cs-CZ" sz="1800" dirty="0">
                <a:hlinkClick r:id="rId3"/>
              </a:rPr>
              <a:t>-dat--klasifikace--</a:t>
            </a:r>
            <a:r>
              <a:rPr lang="cs-CZ" sz="1800" dirty="0" err="1">
                <a:hlinkClick r:id="rId3"/>
              </a:rPr>
              <a:t>ostatni</a:t>
            </a:r>
            <a:r>
              <a:rPr lang="cs-CZ" sz="1800" dirty="0">
                <a:hlinkClick r:id="rId3"/>
              </a:rPr>
              <a:t>-</a:t>
            </a:r>
            <a:r>
              <a:rPr lang="cs-CZ" sz="1800" dirty="0" err="1">
                <a:hlinkClick r:id="rId3"/>
              </a:rPr>
              <a:t>oborove</a:t>
            </a:r>
            <a:r>
              <a:rPr lang="cs-CZ" sz="1800" dirty="0">
                <a:hlinkClick r:id="rId3"/>
              </a:rPr>
              <a:t>-klasifikace-a-</a:t>
            </a:r>
            <a:r>
              <a:rPr lang="cs-CZ" sz="1800" dirty="0" err="1">
                <a:hlinkClick r:id="rId3"/>
              </a:rPr>
              <a:t>skaly</a:t>
            </a:r>
            <a:r>
              <a:rPr lang="cs-CZ" sz="1800" dirty="0"/>
              <a:t>)</a:t>
            </a:r>
          </a:p>
          <a:p>
            <a:pPr lvl="1"/>
            <a:r>
              <a:rPr lang="cs-CZ" dirty="0" err="1"/>
              <a:t>Barthelové</a:t>
            </a:r>
            <a:r>
              <a:rPr lang="cs-CZ" dirty="0"/>
              <a:t> test</a:t>
            </a:r>
          </a:p>
          <a:p>
            <a:pPr lvl="1"/>
            <a:r>
              <a:rPr lang="en-US" dirty="0"/>
              <a:t>National Institute of Health Stroke Scale </a:t>
            </a:r>
            <a:r>
              <a:rPr lang="cs-CZ" dirty="0"/>
              <a:t>(NIHSS) – NIHSS kalkulátor</a:t>
            </a:r>
          </a:p>
          <a:p>
            <a:pPr lvl="1"/>
            <a:r>
              <a:rPr lang="cs-CZ" dirty="0"/>
              <a:t>SF-36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51A75A-3C1A-9F75-878D-E99D492CC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9178" y="2718033"/>
            <a:ext cx="6282580" cy="354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98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E26A7-757A-8613-4529-069D06C53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53EFF10-75E2-0B33-FFCA-95CDE67A79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Výběr z hroznů:</a:t>
            </a:r>
          </a:p>
          <a:p>
            <a:r>
              <a:rPr lang="cs-CZ" dirty="0"/>
              <a:t>NZIS, Národní zdravotnický informační systém, registry poskytovatelů, pracovníků, kmenové registry pro </a:t>
            </a:r>
            <a:r>
              <a:rPr lang="cs-CZ" dirty="0" err="1"/>
              <a:t>eHealth</a:t>
            </a:r>
            <a:endParaRPr lang="cs-CZ" dirty="0"/>
          </a:p>
          <a:p>
            <a:r>
              <a:rPr lang="cs-CZ" dirty="0"/>
              <a:t>CZ-DRG</a:t>
            </a:r>
          </a:p>
          <a:p>
            <a:r>
              <a:rPr lang="cs-CZ" dirty="0"/>
              <a:t>NSC, Národní screeningové centrum – screeningové programy</a:t>
            </a:r>
          </a:p>
          <a:p>
            <a:r>
              <a:rPr lang="cs-CZ" dirty="0"/>
              <a:t>NIKEZ – centrum pro klinickou excelenci</a:t>
            </a:r>
          </a:p>
          <a:p>
            <a:r>
              <a:rPr lang="cs-CZ" dirty="0"/>
              <a:t>SCOPE-IS – sběry dat o infekčních nemocech</a:t>
            </a:r>
          </a:p>
          <a:p>
            <a:r>
              <a:rPr lang="cs-CZ" dirty="0"/>
              <a:t>KOMPAS – referenční síť(e), komunitní péče</a:t>
            </a:r>
          </a:p>
          <a:p>
            <a:r>
              <a:rPr lang="cs-CZ" dirty="0"/>
              <a:t>NSIS – propojování zdravotních a sociálních dat!</a:t>
            </a:r>
          </a:p>
          <a:p>
            <a:r>
              <a:rPr lang="cs-CZ" dirty="0"/>
              <a:t>MKN, MKF, CZ-ICHI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B40E3B2-F79F-8A23-FF5A-8589BF12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ÚZIS? VE ZKRATCE/ZKRATKÁCH</a:t>
            </a:r>
          </a:p>
        </p:txBody>
      </p:sp>
    </p:spTree>
    <p:extLst>
      <p:ext uri="{BB962C8B-B14F-4D97-AF65-F5344CB8AC3E}">
        <p14:creationId xmlns:p14="http://schemas.microsoft.com/office/powerpoint/2010/main" val="77282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D7D8F-12FA-737A-CD30-A773F651F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9D1425-DC46-9962-3DE6-6CF1063F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/>
          <a:lstStyle/>
          <a:p>
            <a:r>
              <a:rPr lang="cs-CZ" dirty="0"/>
              <a:t>Další klasifikace škály, kalkulátory</a:t>
            </a:r>
            <a:endParaRPr lang="en-US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BAE292D-62E5-F7DC-BF21-2114E0625D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561" y="1664059"/>
            <a:ext cx="5609437" cy="4946465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cs-CZ" sz="1800" b="1" dirty="0"/>
              <a:t>WHODAS 2.0</a:t>
            </a:r>
            <a:r>
              <a:rPr lang="cs-CZ" sz="1800" dirty="0"/>
              <a:t> (</a:t>
            </a:r>
            <a:r>
              <a:rPr lang="cs-CZ" sz="1800" dirty="0">
                <a:hlinkClick r:id="rId2"/>
              </a:rPr>
              <a:t>https://www.uzis.cz/</a:t>
            </a:r>
            <a:r>
              <a:rPr lang="cs-CZ" sz="1800" dirty="0" err="1">
                <a:hlinkClick r:id="rId2"/>
              </a:rPr>
              <a:t>whodas</a:t>
            </a:r>
            <a:r>
              <a:rPr lang="cs-CZ" sz="1800" dirty="0"/>
              <a:t>)</a:t>
            </a:r>
          </a:p>
          <a:p>
            <a:pPr lvl="1"/>
            <a:r>
              <a:rPr lang="cs-CZ" dirty="0"/>
              <a:t>České překlady verze pro odborného testujícího a k </a:t>
            </a:r>
            <a:r>
              <a:rPr lang="cs-CZ" dirty="0" err="1"/>
              <a:t>samovyplnění</a:t>
            </a:r>
            <a:r>
              <a:rPr lang="cs-CZ" dirty="0"/>
              <a:t> ve formátu PDF</a:t>
            </a:r>
          </a:p>
          <a:p>
            <a:pPr lvl="1"/>
            <a:r>
              <a:rPr lang="cs-CZ" dirty="0"/>
              <a:t>Online dotazník v češtině (pro odborného testujícího a k </a:t>
            </a:r>
            <a:r>
              <a:rPr lang="cs-CZ" dirty="0" err="1"/>
              <a:t>samovyplnění</a:t>
            </a:r>
            <a:r>
              <a:rPr lang="cs-CZ" dirty="0"/>
              <a:t> pacientem)</a:t>
            </a:r>
          </a:p>
          <a:p>
            <a:pPr lvl="1"/>
            <a:r>
              <a:rPr lang="cs-CZ" dirty="0"/>
              <a:t>Skórovací šablony ve formátu XLS</a:t>
            </a:r>
          </a:p>
          <a:p>
            <a:pPr lvl="1"/>
            <a:r>
              <a:rPr lang="cs-CZ" dirty="0"/>
              <a:t>Metodika: Manuál k českému překladu, informační video k použití dotazníku </a:t>
            </a:r>
          </a:p>
          <a:p>
            <a:pPr lvl="1"/>
            <a:r>
              <a:rPr lang="cs-CZ" dirty="0"/>
              <a:t>Další materiály: </a:t>
            </a:r>
            <a:r>
              <a:rPr lang="pl-PL" dirty="0"/>
              <a:t>prezentace a záznamy odborných přednášek</a:t>
            </a:r>
            <a:endParaRPr lang="cs-CZ" dirty="0"/>
          </a:p>
          <a:p>
            <a:pPr>
              <a:spcBef>
                <a:spcPts val="2400"/>
              </a:spcBef>
            </a:pPr>
            <a:r>
              <a:rPr lang="cs-CZ" sz="1800" b="1" dirty="0"/>
              <a:t>Ostatní oborové klasifikace a škály</a:t>
            </a:r>
            <a:r>
              <a:rPr lang="cs-CZ" sz="1800" dirty="0"/>
              <a:t> 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>
                <a:hlinkClick r:id="rId3"/>
              </a:rPr>
              <a:t>https://www.uzis.cz/</a:t>
            </a:r>
            <a:r>
              <a:rPr lang="cs-CZ" sz="1800" dirty="0" err="1">
                <a:hlinkClick r:id="rId3"/>
              </a:rPr>
              <a:t>index.php?pg</a:t>
            </a:r>
            <a:r>
              <a:rPr lang="cs-CZ" sz="1800" dirty="0">
                <a:hlinkClick r:id="rId3"/>
              </a:rPr>
              <a:t>=registry-</a:t>
            </a:r>
            <a:r>
              <a:rPr lang="cs-CZ" sz="1800" dirty="0" err="1">
                <a:hlinkClick r:id="rId3"/>
              </a:rPr>
              <a:t>sber</a:t>
            </a:r>
            <a:r>
              <a:rPr lang="cs-CZ" sz="1800" dirty="0">
                <a:hlinkClick r:id="rId3"/>
              </a:rPr>
              <a:t>-dat--klasifikace--</a:t>
            </a:r>
            <a:r>
              <a:rPr lang="cs-CZ" sz="1800" dirty="0" err="1">
                <a:hlinkClick r:id="rId3"/>
              </a:rPr>
              <a:t>ostatni</a:t>
            </a:r>
            <a:r>
              <a:rPr lang="cs-CZ" sz="1800" dirty="0">
                <a:hlinkClick r:id="rId3"/>
              </a:rPr>
              <a:t>-</a:t>
            </a:r>
            <a:r>
              <a:rPr lang="cs-CZ" sz="1800" dirty="0" err="1">
                <a:hlinkClick r:id="rId3"/>
              </a:rPr>
              <a:t>oborove</a:t>
            </a:r>
            <a:r>
              <a:rPr lang="cs-CZ" sz="1800" dirty="0">
                <a:hlinkClick r:id="rId3"/>
              </a:rPr>
              <a:t>-klasifikace-a-</a:t>
            </a:r>
            <a:r>
              <a:rPr lang="cs-CZ" sz="1800" dirty="0" err="1">
                <a:hlinkClick r:id="rId3"/>
              </a:rPr>
              <a:t>skaly</a:t>
            </a:r>
            <a:r>
              <a:rPr lang="cs-CZ" sz="1800" dirty="0"/>
              <a:t>)</a:t>
            </a:r>
          </a:p>
          <a:p>
            <a:pPr lvl="1"/>
            <a:r>
              <a:rPr lang="cs-CZ" dirty="0" err="1"/>
              <a:t>Barthelové</a:t>
            </a:r>
            <a:r>
              <a:rPr lang="cs-CZ" dirty="0"/>
              <a:t> test</a:t>
            </a:r>
          </a:p>
          <a:p>
            <a:pPr lvl="1"/>
            <a:r>
              <a:rPr lang="en-US" dirty="0"/>
              <a:t>National Institute of Health Stroke Scale </a:t>
            </a:r>
            <a:r>
              <a:rPr lang="cs-CZ" dirty="0"/>
              <a:t>(NIHSS) – NIHSS kalkulátor</a:t>
            </a:r>
          </a:p>
          <a:p>
            <a:pPr lvl="1"/>
            <a:r>
              <a:rPr lang="cs-CZ" dirty="0"/>
              <a:t>SF-36</a:t>
            </a:r>
          </a:p>
        </p:txBody>
      </p:sp>
      <p:pic>
        <p:nvPicPr>
          <p:cNvPr id="4" name="Obrázek 3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46928D05-758B-C8CB-AB87-571FE36B6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4510" y="2122279"/>
            <a:ext cx="5364160" cy="44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29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1A2C8B-BFE0-1D86-C616-BEC8EF70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DĚKUJI ZA POZORNOST</a:t>
            </a:r>
            <a:endParaRPr lang="cs-CZ" dirty="0"/>
          </a:p>
        </p:txBody>
      </p:sp>
      <p:pic>
        <p:nvPicPr>
          <p:cNvPr id="6" name="Zástupný symbol obrázku 5" descr="Obsah obrázku osoba, interiér, stojící&#10;&#10;Popis byl vytvořen automaticky">
            <a:extLst>
              <a:ext uri="{FF2B5EF4-FFF2-40B4-BE49-F238E27FC236}">
                <a16:creationId xmlns:a16="http://schemas.microsoft.com/office/drawing/2014/main" id="{EFB4C758-6083-275F-6101-4AD99A0B9C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95939"/>
            <a:ext cx="7983110" cy="2266122"/>
          </a:xfrm>
        </p:spPr>
      </p:pic>
    </p:spTree>
    <p:extLst>
      <p:ext uri="{BB962C8B-B14F-4D97-AF65-F5344CB8AC3E}">
        <p14:creationId xmlns:p14="http://schemas.microsoft.com/office/powerpoint/2010/main" val="1054828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71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71095DC-877F-03D0-88C3-F30B8369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je ICF/MKF – Mezinárodní klasifikace funkčních schopností, disability a zdraví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AD2CA6-6723-4171-3A7A-8EC7A47EBE71}"/>
              </a:ext>
            </a:extLst>
          </p:cNvPr>
          <p:cNvSpPr txBox="1"/>
          <p:nvPr/>
        </p:nvSpPr>
        <p:spPr>
          <a:xfrm>
            <a:off x="726392" y="1512606"/>
            <a:ext cx="1016949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ICF je klasifikační systém pro popis fungování, disability a zdraví — tedy to, jak nemoc nebo jiný stav ovlivňuje schopnost člověka fungovat.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Zaměřuje se nikoliv na diagnózu nebo zdravotní stav (nemoc), ale na tělesné funkce a struktury, schopnosti vykonávat činnosti (aktivity) a účast v životních situacích (participace).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Dále bere v úvahu </a:t>
            </a:r>
            <a:r>
              <a:rPr lang="cs-CZ" sz="2400" dirty="0" err="1"/>
              <a:t>kontextualitu</a:t>
            </a:r>
            <a:r>
              <a:rPr lang="cs-CZ" sz="2400" dirty="0"/>
              <a:t> — tj. vlivy prostředí (bariéry nebo facilitátory, např. fyzické, sociální, architektonické) a osobní faktory.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ICF je součástí rodiny WHO klasifikací (spolu s International </a:t>
            </a:r>
            <a:r>
              <a:rPr lang="cs-CZ" sz="2400" dirty="0" err="1"/>
              <a:t>Classification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Diseases</a:t>
            </a:r>
            <a:r>
              <a:rPr lang="cs-CZ" sz="2400" dirty="0"/>
              <a:t> – ICD a International </a:t>
            </a:r>
            <a:r>
              <a:rPr lang="cs-CZ" sz="2400" dirty="0" err="1"/>
              <a:t>Classification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Health</a:t>
            </a:r>
            <a:r>
              <a:rPr lang="cs-CZ" sz="2400" dirty="0"/>
              <a:t> </a:t>
            </a:r>
            <a:r>
              <a:rPr lang="cs-CZ" sz="2400" dirty="0" err="1"/>
              <a:t>Interventions</a:t>
            </a:r>
            <a:r>
              <a:rPr lang="cs-CZ" sz="2400" dirty="0"/>
              <a:t> – ICHI), což umožňuje integrovaný přístup k informacím o diagnóze, funkčnosti a intervencích.</a:t>
            </a:r>
          </a:p>
        </p:txBody>
      </p:sp>
    </p:spTree>
    <p:extLst>
      <p:ext uri="{BB962C8B-B14F-4D97-AF65-F5344CB8AC3E}">
        <p14:creationId xmlns:p14="http://schemas.microsoft.com/office/powerpoint/2010/main" val="270553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3751BD7-6F68-903F-7DFA-716DB34E21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Předchůdcem ICF byla klasifikace International </a:t>
            </a: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Impairments</a:t>
            </a:r>
            <a:r>
              <a:rPr lang="cs-CZ" dirty="0"/>
              <a:t>, </a:t>
            </a:r>
            <a:r>
              <a:rPr lang="cs-CZ" dirty="0" err="1"/>
              <a:t>Disabilities</a:t>
            </a:r>
            <a:r>
              <a:rPr lang="cs-CZ" dirty="0"/>
              <a:t> and </a:t>
            </a:r>
            <a:r>
              <a:rPr lang="cs-CZ" dirty="0" err="1"/>
              <a:t>Handicaps</a:t>
            </a:r>
            <a:r>
              <a:rPr lang="cs-CZ" dirty="0"/>
              <a:t> (ICIDH), kterou WHO vydala v roce 1980. Ta se zaměřovala především na důsledky onemocnění – poškození, omezení, handicap. </a:t>
            </a:r>
          </a:p>
          <a:p>
            <a:r>
              <a:rPr lang="cs-CZ" dirty="0"/>
              <a:t>Na přelomu 90. let 20. století začal proces revize a modernizace ICIDH (tzv. ICIDH-2), do něhož se zapojily WHO, akademické instituce a organizace zastupující osoby se zdravotním postižením. Cílem bylo vytvořit klasifikaci reflektující biopsychosociální model zdraví. </a:t>
            </a:r>
          </a:p>
          <a:p>
            <a:r>
              <a:rPr lang="cs-CZ" dirty="0"/>
              <a:t>Výsledkem byla publikace ICF, která byla schválena na 54. Světovém shromáždění WHO 22. května 2001 jako mezinárodní standard. </a:t>
            </a:r>
          </a:p>
          <a:p>
            <a:r>
              <a:rPr lang="cs-CZ" dirty="0"/>
              <a:t>Od té doby ICF plní roli základního rámce pro hodnocení funkčnosti, disability a zdraví na individuální i populační úrovni. Jeho oficiální český překlad (MKF) byl zveřejněn v roce 2008, s aktualizací v roce 2020.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AA75514-E5D4-FC1D-5992-4619FE86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a vznik ICF</a:t>
            </a:r>
          </a:p>
        </p:txBody>
      </p:sp>
    </p:spTree>
    <p:extLst>
      <p:ext uri="{BB962C8B-B14F-4D97-AF65-F5344CB8AC3E}">
        <p14:creationId xmlns:p14="http://schemas.microsoft.com/office/powerpoint/2010/main" val="337023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C1C050A-C9DB-4A1B-A0B7-61C81A9A878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682279"/>
            <a:ext cx="9568542" cy="5906187"/>
          </a:xfrm>
        </p:spPr>
      </p:pic>
    </p:spTree>
    <p:extLst>
      <p:ext uri="{BB962C8B-B14F-4D97-AF65-F5344CB8AC3E}">
        <p14:creationId xmlns:p14="http://schemas.microsoft.com/office/powerpoint/2010/main" val="135541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974FA77-7592-027D-8A14-3AD06BDA78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ICF rozděluje fungování a disability do tří vzájemně propojených rovin:</a:t>
            </a:r>
          </a:p>
          <a:p>
            <a:pPr lvl="1"/>
            <a:r>
              <a:rPr lang="cs-CZ" b="1" dirty="0"/>
              <a:t>Tělesné funkce a struktury </a:t>
            </a:r>
            <a:r>
              <a:rPr lang="cs-CZ" dirty="0"/>
              <a:t>(body </a:t>
            </a:r>
            <a:r>
              <a:rPr lang="cs-CZ" dirty="0" err="1"/>
              <a:t>functions</a:t>
            </a:r>
            <a:r>
              <a:rPr lang="cs-CZ" dirty="0"/>
              <a:t> &amp; body </a:t>
            </a:r>
            <a:r>
              <a:rPr lang="cs-CZ" dirty="0" err="1"/>
              <a:t>structures</a:t>
            </a:r>
            <a:r>
              <a:rPr lang="cs-CZ" dirty="0"/>
              <a:t>) — např. organické, anatomické změny, psychické či fyzické funkce. </a:t>
            </a:r>
          </a:p>
          <a:p>
            <a:pPr lvl="1"/>
            <a:r>
              <a:rPr lang="cs-CZ" b="1" dirty="0"/>
              <a:t>Aktivity a účast </a:t>
            </a:r>
            <a:r>
              <a:rPr lang="cs-CZ" dirty="0"/>
              <a:t>(</a:t>
            </a:r>
            <a:r>
              <a:rPr lang="cs-CZ" b="1" dirty="0"/>
              <a:t>participace</a:t>
            </a:r>
            <a:r>
              <a:rPr lang="cs-CZ" dirty="0"/>
              <a:t>) — co člověk může dělat (</a:t>
            </a:r>
            <a:r>
              <a:rPr lang="cs-CZ" dirty="0" err="1"/>
              <a:t>capacity</a:t>
            </a:r>
            <a:r>
              <a:rPr lang="cs-CZ" dirty="0"/>
              <a:t>) a co skutečně vykonává (performance) v běžném životě: sebeobsluha, mobilita, komunikace, společenské role, práce, vzdělávání. </a:t>
            </a:r>
          </a:p>
          <a:p>
            <a:pPr lvl="1"/>
            <a:r>
              <a:rPr lang="cs-CZ" b="1" dirty="0"/>
              <a:t>Faktory</a:t>
            </a:r>
            <a:r>
              <a:rPr lang="cs-CZ" dirty="0"/>
              <a:t> </a:t>
            </a:r>
            <a:r>
              <a:rPr lang="cs-CZ" b="1" dirty="0"/>
              <a:t>prostředí</a:t>
            </a:r>
            <a:r>
              <a:rPr lang="cs-CZ" dirty="0"/>
              <a:t>, které ovlivňují, zda a jak je osoba schopna fungovat. </a:t>
            </a:r>
          </a:p>
          <a:p>
            <a:r>
              <a:rPr lang="cs-CZ" dirty="0"/>
              <a:t>Disabilita (nepoužívat překlad postižení) není podle ICF vnímána jako výhradní vlastnost jedince, ale jako výsledek interakce mezi jeho zdravotním stavem, jeho funkcemi/strukturami a okolím. </a:t>
            </a:r>
          </a:p>
          <a:p>
            <a:r>
              <a:rPr lang="cs-CZ" dirty="0"/>
              <a:t>ICF poskytuje standardizovanou terminologii a kódování, které umožňuje srovnání napříč zeměmi, obory a časy — nutné pro výzkum, statistiku i možnost mezinárodní komunikace.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99D0C05-5C04-366B-6FB7-179F5BC7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ICF zachycuje funkčnost a disabilitu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56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A243057-1B7E-CD0F-A29B-727DD91F16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B88C16-8E5C-06A4-36E3-A43A66FB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5DD3C3-D310-3725-127D-136F1ABFD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410" y="1800258"/>
            <a:ext cx="10751180" cy="41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9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C68E80E-4E25-F446-EDE4-0FF18BC2EC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V </a:t>
            </a:r>
            <a:r>
              <a:rPr lang="cs-CZ" dirty="0">
                <a:highlight>
                  <a:srgbClr val="FFFF00"/>
                </a:highlight>
              </a:rPr>
              <a:t>Itálii</a:t>
            </a:r>
            <a:r>
              <a:rPr lang="cs-CZ" dirty="0"/>
              <a:t> intenzivní nasazení MKF, zejména na regionální úrovni a v sektorech vzdělávání a rehabilitace; několik regionů zavedlo ICF-</a:t>
            </a:r>
            <a:r>
              <a:rPr lang="cs-CZ" dirty="0" err="1"/>
              <a:t>based</a:t>
            </a:r>
            <a:r>
              <a:rPr lang="cs-CZ" dirty="0"/>
              <a:t> nástroje v praxi, snaha o centralizaci v běhu</a:t>
            </a:r>
          </a:p>
          <a:p>
            <a:r>
              <a:rPr lang="cs-CZ" dirty="0">
                <a:highlight>
                  <a:srgbClr val="FFFF00"/>
                </a:highlight>
              </a:rPr>
              <a:t>Německo</a:t>
            </a:r>
            <a:r>
              <a:rPr lang="cs-CZ" dirty="0"/>
              <a:t> patří k nejdůkladněji implementujícím zemím: MKF ovlivnila novelu sociálního práva (SGB IX) a formulování nástrojů pro hodnocení potřeb a rehabilitaci; použití je rozšířené v rehabilitačních službách a v nástrojích sociálního zabezpečení</a:t>
            </a:r>
          </a:p>
          <a:p>
            <a:r>
              <a:rPr lang="cs-CZ" dirty="0"/>
              <a:t>Vzhledem k enormnímu množství osob s disabilitou </a:t>
            </a:r>
            <a:r>
              <a:rPr lang="cs-CZ" dirty="0">
                <a:highlight>
                  <a:srgbClr val="FFFF00"/>
                </a:highlight>
              </a:rPr>
              <a:t>Ukrajina</a:t>
            </a:r>
            <a:r>
              <a:rPr lang="cs-CZ" dirty="0"/>
              <a:t> uvádí pokroky v zavádění principů ICF, zejména ve zdravotní politice, vzdělávání a zdravotních programech, reforma rehabilitace v běhu</a:t>
            </a:r>
          </a:p>
          <a:p>
            <a:r>
              <a:rPr lang="cs-CZ" dirty="0"/>
              <a:t>Švédsko, Francie, Norsko, Nizozemsko, Polsko, …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2DD66B7-256C-39B9-E910-71046BF9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MKF/ICF v zahraničí</a:t>
            </a:r>
          </a:p>
        </p:txBody>
      </p:sp>
    </p:spTree>
    <p:extLst>
      <p:ext uri="{BB962C8B-B14F-4D97-AF65-F5344CB8AC3E}">
        <p14:creationId xmlns:p14="http://schemas.microsoft.com/office/powerpoint/2010/main" val="42120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5A65210-0745-DE7D-3145-33F97C78F2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E4F0EE2-E4D3-8798-FAF3-D7ED45CD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A92212-A052-A1A1-3BC1-04352544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210" y="457711"/>
            <a:ext cx="7796463" cy="642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6030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ZIS-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2F7A"/>
      </a:accent1>
      <a:accent2>
        <a:srgbClr val="93A8CD"/>
      </a:accent2>
      <a:accent3>
        <a:srgbClr val="DA2B47"/>
      </a:accent3>
      <a:accent4>
        <a:srgbClr val="BBC747"/>
      </a:accent4>
      <a:accent5>
        <a:srgbClr val="7B3C8E"/>
      </a:accent5>
      <a:accent6>
        <a:srgbClr val="E6B03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mnk-prezentace.pptx" id="{BF19D648-24CE-4027-8C92-254662192C01}" vid="{CF2D8052-FCFE-4129-BD21-9B174495C65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25D10DB626864DBE0E04F92F07068B" ma:contentTypeVersion="5" ma:contentTypeDescription="Vytvoří nový dokument" ma:contentTypeScope="" ma:versionID="1514e33eb590e0e20a5e6685f01a8f07">
  <xsd:schema xmlns:xsd="http://www.w3.org/2001/XMLSchema" xmlns:xs="http://www.w3.org/2001/XMLSchema" xmlns:p="http://schemas.microsoft.com/office/2006/metadata/properties" xmlns:ns2="61d1f4c5-6b83-46b8-ad51-873a935ebceb" xmlns:ns3="841c7193-c98d-432d-a3a7-444d44ff5219" targetNamespace="http://schemas.microsoft.com/office/2006/metadata/properties" ma:root="true" ma:fieldsID="c76d818de81c3c1281eeec1a129da7b6" ns2:_="" ns3:_="">
    <xsd:import namespace="61d1f4c5-6b83-46b8-ad51-873a935ebceb"/>
    <xsd:import namespace="841c7193-c98d-432d-a3a7-444d44ff52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1f4c5-6b83-46b8-ad51-873a935ebc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c7193-c98d-432d-a3a7-444d44ff52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FB93AE-7C2A-4CC5-83CB-BD6F551F3A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6981ED-544C-4754-A800-B504D3C97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1f4c5-6b83-46b8-ad51-873a935ebceb"/>
    <ds:schemaRef ds:uri="841c7193-c98d-432d-a3a7-444d44ff52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556AD3-217C-415C-911A-A5EB104454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ncmnk-prezentace</Template>
  <TotalTime>256</TotalTime>
  <Words>1251</Words>
  <Application>Microsoft Office PowerPoint</Application>
  <PresentationFormat>Širokoúhlá obrazovka</PresentationFormat>
  <Paragraphs>91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Motiv Office</vt:lpstr>
      <vt:lpstr>Mezinárodní klasifikace funkčních schopností, disability a zdraví</vt:lpstr>
      <vt:lpstr>Co je ÚZIS? VE ZKRATCE/ZKRATKÁCH</vt:lpstr>
      <vt:lpstr>Co je ICF/MKF – Mezinárodní klasifikace funkčních schopností, disability a zdraví</vt:lpstr>
      <vt:lpstr>Historie a vznik ICF</vt:lpstr>
      <vt:lpstr>Prezentace aplikace PowerPoint</vt:lpstr>
      <vt:lpstr>Jak ICF zachycuje funkčnost a disabilitu</vt:lpstr>
      <vt:lpstr>Prezentace aplikace PowerPoint</vt:lpstr>
      <vt:lpstr>Implementace MKF/ICF v zahraničí</vt:lpstr>
      <vt:lpstr>Prezentace aplikace PowerPoint</vt:lpstr>
      <vt:lpstr>Prezentace aplikace PowerPoint</vt:lpstr>
      <vt:lpstr>Použití ICF a jeho význam pro zdravotnictví, sociální služby a politiku</vt:lpstr>
      <vt:lpstr>Výzvy a limity</vt:lpstr>
      <vt:lpstr>Prezentace aplikace PowerPoint</vt:lpstr>
      <vt:lpstr>ICF Browser, v češtině, https://icd.who.int/browse/2025-01/icf/cs </vt:lpstr>
      <vt:lpstr>Core sety</vt:lpstr>
      <vt:lpstr>Prezentace aplikace PowerPoint</vt:lpstr>
      <vt:lpstr>Prezentace aplikace PowerPoint</vt:lpstr>
      <vt:lpstr>Prezentace aplikace PowerPoint</vt:lpstr>
      <vt:lpstr>Další klasifikace škály, kalkulátory</vt:lpstr>
      <vt:lpstr>Další klasifikace škály, kalkulátory</vt:lpstr>
      <vt:lpstr>DĚKUJI ZA POZORNOST</vt:lpstr>
      <vt:lpstr>Prezentace aplikace PowerPoint</vt:lpstr>
    </vt:vector>
  </TitlesOfParts>
  <Company>MZCR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Zvolský Miroslav MUDr.</dc:creator>
  <cp:lastModifiedBy>Zvolský Miroslav MUDr.</cp:lastModifiedBy>
  <cp:revision>14</cp:revision>
  <dcterms:created xsi:type="dcterms:W3CDTF">2025-11-07T05:06:06Z</dcterms:created>
  <dcterms:modified xsi:type="dcterms:W3CDTF">2026-01-06T08:16:49Z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0x0101001C25D10DB626864DBE0E04F92F07068B</vt:lpwstr>
  </property>
</Properties>
</file>